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28800425" cy="35999738"/>
  <p:notesSz cx="6888163" cy="10021888"/>
  <p:defaultTextStyle>
    <a:defPPr>
      <a:defRPr lang="fr-FR"/>
    </a:defPPr>
    <a:lvl1pPr marL="0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1pPr>
    <a:lvl2pPr marL="2159994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2pPr>
    <a:lvl3pPr marL="4319985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3pPr>
    <a:lvl4pPr marL="6479979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4pPr>
    <a:lvl5pPr marL="8639970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5pPr>
    <a:lvl6pPr marL="10799964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6pPr>
    <a:lvl7pPr marL="12959955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7pPr>
    <a:lvl8pPr marL="15119949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8pPr>
    <a:lvl9pPr marL="17279943" algn="l" defTabSz="4319985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0" userDrawn="1">
          <p15:clr>
            <a:srgbClr val="A4A3A4"/>
          </p15:clr>
        </p15:guide>
        <p15:guide id="2" pos="1920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2904" y="90"/>
      </p:cViewPr>
      <p:guideLst>
        <p:guide orient="horz" pos="2400"/>
        <p:guide pos="1920"/>
        <p:guide orient="horz" pos="11339"/>
        <p:guide pos="90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83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541B15B6-854E-4DF8-9131-86EE0A27DD7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92325" y="1252538"/>
            <a:ext cx="2703513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3034"/>
            <a:ext cx="5510530" cy="3946118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9055"/>
            <a:ext cx="2984871" cy="50283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D4B57ED3-16AE-491D-8404-2FD85DFC04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388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1pPr>
    <a:lvl2pPr marL="2159994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2pPr>
    <a:lvl3pPr marL="4319985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3pPr>
    <a:lvl4pPr marL="6479979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4pPr>
    <a:lvl5pPr marL="8639970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5pPr>
    <a:lvl6pPr marL="10799964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6pPr>
    <a:lvl7pPr marL="12959955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7pPr>
    <a:lvl8pPr marL="15119949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8pPr>
    <a:lvl9pPr marL="17279943" algn="l" defTabSz="4319985" rtl="0" eaLnBrk="1" latinLnBrk="0" hangingPunct="1">
      <a:defRPr sz="56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92325" y="1252538"/>
            <a:ext cx="2703513" cy="33829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7ED3-16AE-491D-8404-2FD85DFC047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43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92325" y="1252538"/>
            <a:ext cx="2703513" cy="33829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57ED3-16AE-491D-8404-2FD85DFC047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0032" y="11183265"/>
            <a:ext cx="24480362" cy="771660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64" y="20399856"/>
            <a:ext cx="20160298" cy="91999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1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2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2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3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0880308" y="1441668"/>
            <a:ext cx="6480096" cy="3071644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0022" y="1441668"/>
            <a:ext cx="18960280" cy="3071644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5037" y="23133174"/>
            <a:ext cx="24480362" cy="7149948"/>
          </a:xfrm>
        </p:spPr>
        <p:txBody>
          <a:bodyPr anchor="t"/>
          <a:lstStyle>
            <a:lvl1pPr algn="l">
              <a:defRPr sz="18901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75037" y="15258234"/>
            <a:ext cx="24480362" cy="7874939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378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75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113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51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226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264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302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0021" y="8399949"/>
            <a:ext cx="12720188" cy="23758161"/>
          </a:xfrm>
        </p:spPr>
        <p:txBody>
          <a:bodyPr/>
          <a:lstStyle>
            <a:lvl1pPr>
              <a:defRPr sz="13201"/>
            </a:lvl1pPr>
            <a:lvl2pPr>
              <a:defRPr sz="11301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640217" y="8399949"/>
            <a:ext cx="12720188" cy="23758161"/>
          </a:xfrm>
        </p:spPr>
        <p:txBody>
          <a:bodyPr/>
          <a:lstStyle>
            <a:lvl1pPr>
              <a:defRPr sz="13201"/>
            </a:lvl1pPr>
            <a:lvl2pPr>
              <a:defRPr sz="11301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4" y="8058279"/>
            <a:ext cx="12725189" cy="3358306"/>
          </a:xfrm>
        </p:spPr>
        <p:txBody>
          <a:bodyPr anchor="b"/>
          <a:lstStyle>
            <a:lvl1pPr marL="0" indent="0">
              <a:buNone/>
              <a:defRPr sz="11301" b="1"/>
            </a:lvl1pPr>
            <a:lvl2pPr marL="2160378" indent="0">
              <a:buNone/>
              <a:defRPr sz="9500" b="1"/>
            </a:lvl2pPr>
            <a:lvl3pPr marL="4320756" indent="0">
              <a:buNone/>
              <a:defRPr sz="8500" b="1"/>
            </a:lvl3pPr>
            <a:lvl4pPr marL="6481134" indent="0">
              <a:buNone/>
              <a:defRPr sz="7600" b="1"/>
            </a:lvl4pPr>
            <a:lvl5pPr marL="8641512" indent="0">
              <a:buNone/>
              <a:defRPr sz="7600" b="1"/>
            </a:lvl5pPr>
            <a:lvl6pPr marL="10801890" indent="0">
              <a:buNone/>
              <a:defRPr sz="7600" b="1"/>
            </a:lvl6pPr>
            <a:lvl7pPr marL="12962268" indent="0">
              <a:buNone/>
              <a:defRPr sz="7600" b="1"/>
            </a:lvl7pPr>
            <a:lvl8pPr marL="15122646" indent="0">
              <a:buNone/>
              <a:defRPr sz="7600" b="1"/>
            </a:lvl8pPr>
            <a:lvl9pPr marL="17283024" indent="0">
              <a:buNone/>
              <a:defRPr sz="7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40024" y="11416582"/>
            <a:ext cx="12725189" cy="20741518"/>
          </a:xfrm>
        </p:spPr>
        <p:txBody>
          <a:bodyPr/>
          <a:lstStyle>
            <a:lvl1pPr>
              <a:defRPr sz="11301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4630221" y="8058279"/>
            <a:ext cx="12730187" cy="3358306"/>
          </a:xfrm>
        </p:spPr>
        <p:txBody>
          <a:bodyPr anchor="b"/>
          <a:lstStyle>
            <a:lvl1pPr marL="0" indent="0">
              <a:buNone/>
              <a:defRPr sz="11301" b="1"/>
            </a:lvl1pPr>
            <a:lvl2pPr marL="2160378" indent="0">
              <a:buNone/>
              <a:defRPr sz="9500" b="1"/>
            </a:lvl2pPr>
            <a:lvl3pPr marL="4320756" indent="0">
              <a:buNone/>
              <a:defRPr sz="8500" b="1"/>
            </a:lvl3pPr>
            <a:lvl4pPr marL="6481134" indent="0">
              <a:buNone/>
              <a:defRPr sz="7600" b="1"/>
            </a:lvl4pPr>
            <a:lvl5pPr marL="8641512" indent="0">
              <a:buNone/>
              <a:defRPr sz="7600" b="1"/>
            </a:lvl5pPr>
            <a:lvl6pPr marL="10801890" indent="0">
              <a:buNone/>
              <a:defRPr sz="7600" b="1"/>
            </a:lvl6pPr>
            <a:lvl7pPr marL="12962268" indent="0">
              <a:buNone/>
              <a:defRPr sz="7600" b="1"/>
            </a:lvl7pPr>
            <a:lvl8pPr marL="15122646" indent="0">
              <a:buNone/>
              <a:defRPr sz="7600" b="1"/>
            </a:lvl8pPr>
            <a:lvl9pPr marL="17283024" indent="0">
              <a:buNone/>
              <a:defRPr sz="7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4630221" y="11416582"/>
            <a:ext cx="12730187" cy="20741518"/>
          </a:xfrm>
        </p:spPr>
        <p:txBody>
          <a:bodyPr/>
          <a:lstStyle>
            <a:lvl1pPr>
              <a:defRPr sz="11301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40024" y="1433328"/>
            <a:ext cx="9475142" cy="6099956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260169" y="1433328"/>
            <a:ext cx="16100239" cy="30724781"/>
          </a:xfrm>
        </p:spPr>
        <p:txBody>
          <a:bodyPr/>
          <a:lstStyle>
            <a:lvl1pPr>
              <a:defRPr sz="15101"/>
            </a:lvl1pPr>
            <a:lvl2pPr>
              <a:defRPr sz="13201"/>
            </a:lvl2pPr>
            <a:lvl3pPr>
              <a:defRPr sz="11301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40024" y="7533282"/>
            <a:ext cx="9475142" cy="24624825"/>
          </a:xfrm>
        </p:spPr>
        <p:txBody>
          <a:bodyPr/>
          <a:lstStyle>
            <a:lvl1pPr marL="0" indent="0">
              <a:buNone/>
              <a:defRPr sz="6600"/>
            </a:lvl1pPr>
            <a:lvl2pPr marL="2160378" indent="0">
              <a:buNone/>
              <a:defRPr sz="5700"/>
            </a:lvl2pPr>
            <a:lvl3pPr marL="4320756" indent="0">
              <a:buNone/>
              <a:defRPr sz="4700"/>
            </a:lvl3pPr>
            <a:lvl4pPr marL="6481134" indent="0">
              <a:buNone/>
              <a:defRPr sz="4300"/>
            </a:lvl4pPr>
            <a:lvl5pPr marL="8641512" indent="0">
              <a:buNone/>
              <a:defRPr sz="4300"/>
            </a:lvl5pPr>
            <a:lvl6pPr marL="10801890" indent="0">
              <a:buNone/>
              <a:defRPr sz="4300"/>
            </a:lvl6pPr>
            <a:lvl7pPr marL="12962268" indent="0">
              <a:buNone/>
              <a:defRPr sz="4300"/>
            </a:lvl7pPr>
            <a:lvl8pPr marL="15122646" indent="0">
              <a:buNone/>
              <a:defRPr sz="4300"/>
            </a:lvl8pPr>
            <a:lvl9pPr marL="17283024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45088" y="25199822"/>
            <a:ext cx="17280255" cy="2974982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645088" y="3216644"/>
            <a:ext cx="17280255" cy="21599843"/>
          </a:xfrm>
        </p:spPr>
        <p:txBody>
          <a:bodyPr/>
          <a:lstStyle>
            <a:lvl1pPr marL="0" indent="0">
              <a:buNone/>
              <a:defRPr sz="15101"/>
            </a:lvl1pPr>
            <a:lvl2pPr marL="2160378" indent="0">
              <a:buNone/>
              <a:defRPr sz="13201"/>
            </a:lvl2pPr>
            <a:lvl3pPr marL="4320756" indent="0">
              <a:buNone/>
              <a:defRPr sz="11301"/>
            </a:lvl3pPr>
            <a:lvl4pPr marL="6481134" indent="0">
              <a:buNone/>
              <a:defRPr sz="9500"/>
            </a:lvl4pPr>
            <a:lvl5pPr marL="8641512" indent="0">
              <a:buNone/>
              <a:defRPr sz="9500"/>
            </a:lvl5pPr>
            <a:lvl6pPr marL="10801890" indent="0">
              <a:buNone/>
              <a:defRPr sz="9500"/>
            </a:lvl6pPr>
            <a:lvl7pPr marL="12962268" indent="0">
              <a:buNone/>
              <a:defRPr sz="9500"/>
            </a:lvl7pPr>
            <a:lvl8pPr marL="15122646" indent="0">
              <a:buNone/>
              <a:defRPr sz="9500"/>
            </a:lvl8pPr>
            <a:lvl9pPr marL="17283024" indent="0">
              <a:buNone/>
              <a:defRPr sz="9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645088" y="28174808"/>
            <a:ext cx="17280255" cy="4224965"/>
          </a:xfrm>
        </p:spPr>
        <p:txBody>
          <a:bodyPr/>
          <a:lstStyle>
            <a:lvl1pPr marL="0" indent="0">
              <a:buNone/>
              <a:defRPr sz="6600"/>
            </a:lvl1pPr>
            <a:lvl2pPr marL="2160378" indent="0">
              <a:buNone/>
              <a:defRPr sz="5700"/>
            </a:lvl2pPr>
            <a:lvl3pPr marL="4320756" indent="0">
              <a:buNone/>
              <a:defRPr sz="4700"/>
            </a:lvl3pPr>
            <a:lvl4pPr marL="6481134" indent="0">
              <a:buNone/>
              <a:defRPr sz="4300"/>
            </a:lvl4pPr>
            <a:lvl5pPr marL="8641512" indent="0">
              <a:buNone/>
              <a:defRPr sz="4300"/>
            </a:lvl5pPr>
            <a:lvl6pPr marL="10801890" indent="0">
              <a:buNone/>
              <a:defRPr sz="4300"/>
            </a:lvl6pPr>
            <a:lvl7pPr marL="12962268" indent="0">
              <a:buNone/>
              <a:defRPr sz="4300"/>
            </a:lvl7pPr>
            <a:lvl8pPr marL="15122646" indent="0">
              <a:buNone/>
              <a:defRPr sz="4300"/>
            </a:lvl8pPr>
            <a:lvl9pPr marL="17283024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40025" y="1441662"/>
            <a:ext cx="25920383" cy="599995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0025" y="8399949"/>
            <a:ext cx="25920383" cy="23758161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440025" y="33366432"/>
            <a:ext cx="6720099" cy="1916651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78D25-1A60-42DC-8107-C39D3438FADD}" type="datetimeFigureOut">
              <a:rPr lang="fr-FR" smtClean="0"/>
              <a:pPr/>
              <a:t>19/05/2024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840149" y="33366432"/>
            <a:ext cx="9120135" cy="1916651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0640309" y="33366432"/>
            <a:ext cx="6720099" cy="1916651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66D79-73BB-4EC4-91E0-2131E992B0F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756" rtl="0" eaLnBrk="1" latinLnBrk="0" hangingPunct="1">
        <a:spcBef>
          <a:spcPct val="0"/>
        </a:spcBef>
        <a:buNone/>
        <a:defRPr sz="208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84" indent="-1620284" algn="l" defTabSz="4320756" rtl="0" eaLnBrk="1" latinLnBrk="0" hangingPunct="1">
        <a:spcBef>
          <a:spcPct val="20000"/>
        </a:spcBef>
        <a:buFont typeface="Arial" pitchFamily="34" charset="0"/>
        <a:buChar char="•"/>
        <a:defRPr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10615" indent="-1350237" algn="l" defTabSz="4320756" rtl="0" eaLnBrk="1" latinLnBrk="0" hangingPunct="1">
        <a:spcBef>
          <a:spcPct val="20000"/>
        </a:spcBef>
        <a:buFont typeface="Arial" pitchFamily="34" charset="0"/>
        <a:buChar char="–"/>
        <a:defRPr sz="132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945" indent="-1080189" algn="l" defTabSz="4320756" rtl="0" eaLnBrk="1" latinLnBrk="0" hangingPunct="1">
        <a:spcBef>
          <a:spcPct val="20000"/>
        </a:spcBef>
        <a:buFont typeface="Arial" pitchFamily="34" charset="0"/>
        <a:buChar char="•"/>
        <a:defRPr sz="11301" kern="1200">
          <a:solidFill>
            <a:schemeClr val="tx1"/>
          </a:solidFill>
          <a:latin typeface="+mn-lt"/>
          <a:ea typeface="+mn-ea"/>
          <a:cs typeface="+mn-cs"/>
        </a:defRPr>
      </a:lvl3pPr>
      <a:lvl4pPr marL="7561323" indent="-1080189" algn="l" defTabSz="4320756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701" indent="-1080189" algn="l" defTabSz="4320756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2079" indent="-1080189" algn="l" defTabSz="432075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2457" indent="-1080189" algn="l" defTabSz="432075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835" indent="-1080189" algn="l" defTabSz="432075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3213" indent="-1080189" algn="l" defTabSz="4320756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378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756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1134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512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890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2268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2646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3024" algn="l" defTabSz="432075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chemeClr val="accent2">
                <a:lumMod val="0"/>
                <a:lumOff val="100000"/>
              </a:schemeClr>
            </a:gs>
            <a:gs pos="58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-1801811" y="4900967"/>
            <a:ext cx="32404050" cy="2362812"/>
          </a:xfrm>
        </p:spPr>
        <p:txBody>
          <a:bodyPr>
            <a:noAutofit/>
          </a:bodyPr>
          <a:lstStyle/>
          <a:p>
            <a:pPr algn="ctr"/>
            <a:endParaRPr lang="fr-FR" sz="5200" dirty="0"/>
          </a:p>
          <a:p>
            <a:pPr algn="ctr"/>
            <a:r>
              <a:rPr lang="fr-FR" sz="6600" dirty="0"/>
              <a:t>JOURNÉE SCIENTIFIQUE DU LBE – Tamayouz</a:t>
            </a:r>
          </a:p>
          <a:p>
            <a:pPr algn="ctr"/>
            <a:r>
              <a:rPr lang="fr-FR" sz="5700" dirty="0"/>
              <a:t>Salle des conférences  FGC– Mardi 21 MAI 2024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157" y="3362535"/>
            <a:ext cx="4096791" cy="47254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77334" y="3700075"/>
            <a:ext cx="4423091" cy="4387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1801811" y="-3262353"/>
            <a:ext cx="872611" cy="10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408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366764" y="0"/>
            <a:ext cx="26138904" cy="471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5700" b="1" dirty="0">
                <a:latin typeface="+mj-lt"/>
                <a:ea typeface="Times New Roman" pitchFamily="18" charset="0"/>
                <a:cs typeface="Arial" pitchFamily="34" charset="0"/>
              </a:rPr>
              <a:t>Ministère de l’Enseignement Supérieur et de la Recherche Scientifique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5700" dirty="0">
                <a:latin typeface="+mj-lt"/>
                <a:ea typeface="Times New Roman" pitchFamily="18" charset="0"/>
                <a:cs typeface="Arial" pitchFamily="34" charset="0"/>
              </a:rPr>
              <a:t>UNIVERSITÉ DES SCIENCES ET DE LA TECHNOLOGIE HOUARI BOUMEDIENE – </a:t>
            </a:r>
            <a:endParaRPr lang="fr-FR" sz="5700" dirty="0">
              <a:latin typeface="+mj-lt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700" dirty="0">
                <a:latin typeface="+mj-lt"/>
                <a:ea typeface="Times New Roman" pitchFamily="18" charset="0"/>
                <a:cs typeface="Arial" pitchFamily="34" charset="0"/>
              </a:rPr>
              <a:t>F    A    C    U    L    T    E          D    E          G    E    N    I    E         C    I    V    I    L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5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L A B O R A T O I R E   </a:t>
            </a:r>
            <a:r>
              <a:rPr lang="fr-FR" sz="6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B </a:t>
            </a:r>
            <a:r>
              <a:rPr lang="fr-FR" sz="5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Â T I  D A N S   L’ </a:t>
            </a:r>
            <a:r>
              <a:rPr lang="fr-FR" sz="6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E </a:t>
            </a:r>
            <a:r>
              <a:rPr lang="fr-FR" sz="52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N V I R O N N E M E N T</a:t>
            </a:r>
            <a:endParaRPr lang="fr-FR" sz="3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8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906238" y="9822623"/>
            <a:ext cx="25484163" cy="22275885"/>
          </a:xfrm>
          <a:prstGeom prst="roundRect">
            <a:avLst/>
          </a:prstGeom>
          <a:gradFill flip="none" rotWithShape="1">
            <a:gsLst>
              <a:gs pos="85000">
                <a:schemeClr val="accent2">
                  <a:alpha val="96000"/>
                  <a:lumMod val="30000"/>
                  <a:lumOff val="70000"/>
                </a:schemeClr>
              </a:gs>
              <a:gs pos="38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8000" b="1" i="1" dirty="0" smtClean="0"/>
              <a:t>09h00 </a:t>
            </a:r>
            <a:r>
              <a:rPr lang="fr-FR" sz="8000" b="1" i="1" dirty="0"/>
              <a:t>-  09h30      </a:t>
            </a:r>
            <a:r>
              <a:rPr lang="fr-FR" sz="8000" i="1" dirty="0"/>
              <a:t>Accueil des participants </a:t>
            </a:r>
            <a:endParaRPr lang="fr-FR" sz="8000" i="1" dirty="0" smtClean="0"/>
          </a:p>
          <a:p>
            <a:r>
              <a:rPr lang="fr-FR" sz="8000" b="1" i="1" dirty="0"/>
              <a:t> </a:t>
            </a:r>
            <a:r>
              <a:rPr lang="fr-FR" sz="8000" b="1" i="1" dirty="0" smtClean="0"/>
              <a:t>       </a:t>
            </a:r>
          </a:p>
          <a:p>
            <a:r>
              <a:rPr lang="fr-FR" sz="8000" b="1" i="1" dirty="0"/>
              <a:t> </a:t>
            </a:r>
            <a:r>
              <a:rPr lang="fr-FR" sz="8000" b="1" i="1" dirty="0" smtClean="0"/>
              <a:t>     </a:t>
            </a:r>
            <a:r>
              <a:rPr lang="fr-FR" sz="8000" b="1" i="1" dirty="0"/>
              <a:t>09h30 - 10h00   </a:t>
            </a:r>
            <a:r>
              <a:rPr lang="fr-FR" sz="8000" i="1" dirty="0"/>
              <a:t>Ouverture officielle</a:t>
            </a:r>
          </a:p>
          <a:p>
            <a:pPr algn="ctr"/>
            <a:endParaRPr lang="fr-FR" sz="8000" b="1" i="1" dirty="0"/>
          </a:p>
          <a:p>
            <a:r>
              <a:rPr lang="fr-FR" sz="8000" b="1" i="1" dirty="0" smtClean="0"/>
              <a:t>     10h00 </a:t>
            </a:r>
            <a:r>
              <a:rPr lang="fr-FR" sz="8000" b="1" i="1" dirty="0"/>
              <a:t>- 10h45  </a:t>
            </a:r>
            <a:r>
              <a:rPr lang="fr-FR" sz="8000" i="1" dirty="0"/>
              <a:t>Inauguration de la Salle de Conférence FGC </a:t>
            </a:r>
            <a:r>
              <a:rPr lang="fr-FR" sz="8000" i="1" dirty="0" smtClean="0"/>
              <a:t>  +    Bibliothèque </a:t>
            </a:r>
            <a:r>
              <a:rPr lang="fr-FR" sz="8000" i="1" dirty="0"/>
              <a:t>+ Réseau LBE </a:t>
            </a:r>
            <a:endParaRPr lang="fr-FR" sz="8000" i="1" dirty="0" smtClean="0"/>
          </a:p>
          <a:p>
            <a:endParaRPr lang="fr-FR" sz="8000" i="1" dirty="0" smtClean="0"/>
          </a:p>
          <a:p>
            <a:r>
              <a:rPr lang="fr-FR" sz="8000" b="1" i="1" dirty="0" smtClean="0"/>
              <a:t>     10h35 </a:t>
            </a:r>
            <a:r>
              <a:rPr lang="fr-FR" sz="8000" b="1" i="1" dirty="0"/>
              <a:t>- 11h00   </a:t>
            </a:r>
            <a:r>
              <a:rPr lang="fr-FR" sz="8000" i="1" dirty="0"/>
              <a:t>Pause Café </a:t>
            </a:r>
            <a:endParaRPr lang="fr-FR" sz="8000" i="1" dirty="0" smtClean="0"/>
          </a:p>
          <a:p>
            <a:endParaRPr lang="fr-FR" sz="8000" i="1" dirty="0"/>
          </a:p>
          <a:p>
            <a:r>
              <a:rPr lang="fr-FR" sz="8000" b="1" i="1" dirty="0" smtClean="0"/>
              <a:t>     11h05 </a:t>
            </a:r>
            <a:r>
              <a:rPr lang="fr-FR" sz="8000" b="1" i="1" dirty="0"/>
              <a:t>- 11h30   </a:t>
            </a:r>
            <a:r>
              <a:rPr lang="fr-FR" sz="8000" i="1" dirty="0"/>
              <a:t>Evaluation de l’Aléa Sismique en Algérie</a:t>
            </a:r>
            <a:r>
              <a:rPr lang="fr-FR" sz="8000" i="1" dirty="0" smtClean="0"/>
              <a:t>.   </a:t>
            </a:r>
            <a:r>
              <a:rPr lang="fr-FR" sz="8000" b="1" i="1" dirty="0" smtClean="0"/>
              <a:t>(</a:t>
            </a:r>
            <a:r>
              <a:rPr lang="fr-FR" sz="8000" b="1" i="1" dirty="0"/>
              <a:t>Prof. Abdelhakim </a:t>
            </a:r>
            <a:r>
              <a:rPr lang="fr-FR" sz="8000" b="1" i="1" dirty="0" err="1"/>
              <a:t>Ayadi</a:t>
            </a:r>
            <a:r>
              <a:rPr lang="fr-FR" sz="8000" b="1" i="1" dirty="0"/>
              <a:t>, USTHB – CRAAG</a:t>
            </a:r>
            <a:r>
              <a:rPr lang="fr-FR" sz="8000" b="1" i="1" dirty="0" smtClean="0"/>
              <a:t>)</a:t>
            </a:r>
          </a:p>
          <a:p>
            <a:endParaRPr lang="fr-FR" sz="8000" b="1" i="1" dirty="0"/>
          </a:p>
          <a:p>
            <a:r>
              <a:rPr lang="fr-FR" sz="8000" b="1" i="1" dirty="0"/>
              <a:t>11h30 - 12h05   </a:t>
            </a:r>
            <a:r>
              <a:rPr lang="fr-FR" sz="8000" i="1" dirty="0"/>
              <a:t>Durabilité du Béton Appliqué au </a:t>
            </a:r>
            <a:r>
              <a:rPr lang="fr-FR" sz="8000" i="1" dirty="0" smtClean="0"/>
              <a:t>Bâti de l’USTHB </a:t>
            </a:r>
            <a:r>
              <a:rPr lang="fr-FR" sz="8000" dirty="0" smtClean="0"/>
              <a:t> </a:t>
            </a:r>
            <a:r>
              <a:rPr lang="fr-FR" sz="8000" b="1" i="1" dirty="0"/>
              <a:t>(Prof. </a:t>
            </a:r>
            <a:r>
              <a:rPr lang="fr-FR" sz="8000" b="1" i="1" dirty="0" err="1"/>
              <a:t>Fattoum</a:t>
            </a:r>
            <a:r>
              <a:rPr lang="fr-FR" sz="8000" b="1" i="1" dirty="0"/>
              <a:t> </a:t>
            </a:r>
            <a:r>
              <a:rPr lang="fr-FR" sz="8000" b="1" i="1" dirty="0" err="1"/>
              <a:t>Kharchi</a:t>
            </a:r>
            <a:r>
              <a:rPr lang="fr-FR" sz="8000" b="1" i="1" dirty="0"/>
              <a:t>, USTHB </a:t>
            </a:r>
            <a:r>
              <a:rPr lang="fr-FR" sz="8000" b="1" i="1" dirty="0" smtClean="0"/>
              <a:t>- MESRS)</a:t>
            </a:r>
          </a:p>
          <a:p>
            <a:endParaRPr lang="fr-FR" sz="8000" b="1" i="1" dirty="0" smtClean="0"/>
          </a:p>
          <a:p>
            <a:r>
              <a:rPr lang="fr-FR" sz="8000" b="1" i="1" dirty="0" smtClean="0"/>
              <a:t>12h05 </a:t>
            </a:r>
            <a:r>
              <a:rPr lang="fr-FR" sz="8000" b="1" i="1" dirty="0"/>
              <a:t>- 12h15   </a:t>
            </a:r>
            <a:r>
              <a:rPr lang="fr-FR" sz="8000" i="1" dirty="0"/>
              <a:t>Clôture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2449660" y="33487629"/>
            <a:ext cx="14310608" cy="154426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720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www.lbe.usthb.dz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956596" y="7453585"/>
            <a:ext cx="623600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b="1" i="1" dirty="0">
                <a:solidFill>
                  <a:srgbClr val="1F497D"/>
                </a:solidFill>
              </a:rPr>
              <a:t>Programme</a:t>
            </a:r>
            <a:endParaRPr lang="fr-FR" sz="4080" i="1" dirty="0"/>
          </a:p>
        </p:txBody>
      </p:sp>
      <p:sp>
        <p:nvSpPr>
          <p:cNvPr id="13" name="Rectangle 12"/>
          <p:cNvSpPr/>
          <p:nvPr/>
        </p:nvSpPr>
        <p:spPr>
          <a:xfrm>
            <a:off x="11860948" y="32589238"/>
            <a:ext cx="16884109" cy="3206262"/>
          </a:xfrm>
          <a:prstGeom prst="rect">
            <a:avLst/>
          </a:prstGeom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7600" b="1" dirty="0">
                <a:solidFill>
                  <a:schemeClr val="dk1"/>
                </a:solidFill>
              </a:rPr>
              <a:t>SNC DAHMEN et Cie</a:t>
            </a:r>
          </a:p>
          <a:p>
            <a:pPr algn="ctr"/>
            <a:r>
              <a:rPr lang="fr-FR" sz="5200" dirty="0">
                <a:solidFill>
                  <a:schemeClr val="dk1"/>
                </a:solidFill>
              </a:rPr>
              <a:t>Vente Matériels Informatiques et Bureautiques</a:t>
            </a:r>
          </a:p>
          <a:p>
            <a:pPr algn="ctr"/>
            <a:r>
              <a:rPr lang="fr-FR" sz="5200" dirty="0">
                <a:solidFill>
                  <a:schemeClr val="dk1"/>
                </a:solidFill>
              </a:rPr>
              <a:t>493 Rue Sidi </a:t>
            </a:r>
            <a:r>
              <a:rPr lang="fr-FR" sz="5200" dirty="0" err="1">
                <a:solidFill>
                  <a:schemeClr val="dk1"/>
                </a:solidFill>
              </a:rPr>
              <a:t>Okba</a:t>
            </a:r>
            <a:r>
              <a:rPr lang="fr-FR" sz="5200" dirty="0">
                <a:solidFill>
                  <a:schemeClr val="dk1"/>
                </a:solidFill>
              </a:rPr>
              <a:t>, Beau lieu, Oued </a:t>
            </a:r>
            <a:r>
              <a:rPr lang="fr-FR" sz="5200" dirty="0" err="1">
                <a:solidFill>
                  <a:schemeClr val="dk1"/>
                </a:solidFill>
              </a:rPr>
              <a:t>Smar</a:t>
            </a:r>
            <a:endParaRPr lang="fr-FR" sz="5200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chemeClr val="accent2">
                <a:lumMod val="0"/>
                <a:lumOff val="100000"/>
              </a:schemeClr>
            </a:gs>
            <a:gs pos="58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157" y="3362535"/>
            <a:ext cx="4096791" cy="47254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77334" y="3700075"/>
            <a:ext cx="4423091" cy="43879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-1801811" y="-3262353"/>
            <a:ext cx="872611" cy="106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4080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587880" y="9780842"/>
            <a:ext cx="26063560" cy="25000035"/>
          </a:xfrm>
          <a:prstGeom prst="roundRect">
            <a:avLst/>
          </a:prstGeom>
          <a:gradFill flip="none" rotWithShape="1">
            <a:gsLst>
              <a:gs pos="85000">
                <a:schemeClr val="accent2">
                  <a:alpha val="96000"/>
                  <a:lumMod val="30000"/>
                  <a:lumOff val="70000"/>
                </a:schemeClr>
              </a:gs>
              <a:gs pos="38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8000" b="1" i="1" dirty="0" smtClean="0"/>
              <a:t>09h00 </a:t>
            </a:r>
            <a:r>
              <a:rPr lang="fr-FR" sz="8000" b="1" i="1" dirty="0"/>
              <a:t>-  09h30 </a:t>
            </a:r>
            <a:r>
              <a:rPr lang="fr-FR" sz="8000" i="1" dirty="0" err="1"/>
              <a:t>Opening</a:t>
            </a:r>
            <a:r>
              <a:rPr lang="fr-FR" sz="8000" i="1" dirty="0"/>
              <a:t> of the </a:t>
            </a:r>
            <a:r>
              <a:rPr lang="fr-FR" sz="8000" i="1" dirty="0" err="1"/>
              <a:t>event</a:t>
            </a:r>
            <a:r>
              <a:rPr lang="fr-FR" sz="8000" i="1" dirty="0"/>
              <a:t> to the participants </a:t>
            </a:r>
          </a:p>
          <a:p>
            <a:r>
              <a:rPr lang="fr-FR" sz="8000" b="1" i="1" dirty="0"/>
              <a:t> </a:t>
            </a:r>
            <a:r>
              <a:rPr lang="fr-FR" sz="8000" b="1" i="1" dirty="0" smtClean="0"/>
              <a:t>       </a:t>
            </a:r>
          </a:p>
          <a:p>
            <a:r>
              <a:rPr lang="fr-FR" sz="8000" b="1" i="1" dirty="0" smtClean="0"/>
              <a:t>      09h30 - 10h00   </a:t>
            </a:r>
            <a:r>
              <a:rPr lang="fr-FR" sz="8000" i="1" dirty="0" smtClean="0"/>
              <a:t>Official </a:t>
            </a:r>
            <a:r>
              <a:rPr lang="fr-FR" sz="8000" i="1" dirty="0" err="1" smtClean="0"/>
              <a:t>opening</a:t>
            </a:r>
            <a:endParaRPr lang="fr-FR" sz="8000" i="1" dirty="0" smtClean="0"/>
          </a:p>
          <a:p>
            <a:endParaRPr lang="fr-FR" sz="8000" i="1" dirty="0"/>
          </a:p>
          <a:p>
            <a:r>
              <a:rPr lang="fr-FR" sz="8000" b="1" i="1" dirty="0" smtClean="0"/>
              <a:t>     10h00 </a:t>
            </a:r>
            <a:r>
              <a:rPr lang="fr-FR" sz="8000" b="1" i="1" dirty="0"/>
              <a:t>- 10h45 </a:t>
            </a:r>
            <a:r>
              <a:rPr lang="fr-FR" sz="8000" dirty="0"/>
              <a:t>Inauguration of </a:t>
            </a:r>
            <a:r>
              <a:rPr lang="fr-FR" sz="8000" dirty="0" err="1"/>
              <a:t>conference’s</a:t>
            </a:r>
            <a:r>
              <a:rPr lang="fr-FR" sz="8000" dirty="0"/>
              <a:t> room FGC and </a:t>
            </a:r>
            <a:r>
              <a:rPr lang="fr-FR" sz="8000" dirty="0" smtClean="0"/>
              <a:t>Network </a:t>
            </a:r>
            <a:r>
              <a:rPr lang="fr-FR" sz="8000" dirty="0"/>
              <a:t>Biblio. to LBE doctorants</a:t>
            </a:r>
            <a:endParaRPr lang="fr-FR" sz="8000" i="1" dirty="0" smtClean="0"/>
          </a:p>
          <a:p>
            <a:endParaRPr lang="fr-FR" sz="8000" i="1" dirty="0" smtClean="0"/>
          </a:p>
          <a:p>
            <a:r>
              <a:rPr lang="fr-FR" sz="8000" b="1" i="1" dirty="0" smtClean="0"/>
              <a:t>     10h35 </a:t>
            </a:r>
            <a:r>
              <a:rPr lang="fr-FR" sz="8000" b="1" i="1" dirty="0"/>
              <a:t>- 11h00   </a:t>
            </a:r>
            <a:r>
              <a:rPr lang="fr-FR" sz="8000" i="1" dirty="0"/>
              <a:t>Pause Café </a:t>
            </a:r>
            <a:endParaRPr lang="fr-FR" sz="8000" i="1" dirty="0" smtClean="0"/>
          </a:p>
          <a:p>
            <a:endParaRPr lang="fr-FR" sz="8000" i="1" dirty="0"/>
          </a:p>
          <a:p>
            <a:r>
              <a:rPr lang="fr-FR" sz="8000" b="1" i="1" dirty="0" smtClean="0"/>
              <a:t>     11h05 </a:t>
            </a:r>
            <a:r>
              <a:rPr lang="fr-FR" sz="8000" b="1" i="1" dirty="0"/>
              <a:t>- 11h30   </a:t>
            </a:r>
            <a:r>
              <a:rPr lang="fr-FR" sz="8000" i="1" dirty="0" err="1"/>
              <a:t>Earthquake</a:t>
            </a:r>
            <a:r>
              <a:rPr lang="fr-FR" sz="8000" i="1" dirty="0"/>
              <a:t> hasards </a:t>
            </a:r>
            <a:r>
              <a:rPr lang="fr-FR" sz="8000" i="1" dirty="0" err="1"/>
              <a:t>assessment</a:t>
            </a:r>
            <a:r>
              <a:rPr lang="fr-FR" sz="8000" i="1" dirty="0"/>
              <a:t> </a:t>
            </a:r>
            <a:r>
              <a:rPr lang="fr-FR" sz="8000" i="1"/>
              <a:t>in </a:t>
            </a:r>
            <a:r>
              <a:rPr lang="fr-FR" sz="8000" i="1" smtClean="0"/>
              <a:t>   Algeria</a:t>
            </a:r>
            <a:r>
              <a:rPr lang="fr-FR" sz="8000" i="1" dirty="0" smtClean="0"/>
              <a:t>   </a:t>
            </a:r>
            <a:r>
              <a:rPr lang="fr-FR" sz="8000" b="1" i="1" dirty="0" smtClean="0"/>
              <a:t>(</a:t>
            </a:r>
            <a:r>
              <a:rPr lang="fr-FR" sz="8000" b="1" i="1" dirty="0"/>
              <a:t>Prof. Abdelhakim </a:t>
            </a:r>
            <a:r>
              <a:rPr lang="fr-FR" sz="8000" b="1" i="1" dirty="0" err="1"/>
              <a:t>Ayadi</a:t>
            </a:r>
            <a:r>
              <a:rPr lang="fr-FR" sz="8000" b="1" i="1" dirty="0"/>
              <a:t>, USTHB – CRAAG</a:t>
            </a:r>
            <a:r>
              <a:rPr lang="fr-FR" sz="8000" b="1" i="1" dirty="0" smtClean="0"/>
              <a:t>)</a:t>
            </a:r>
          </a:p>
          <a:p>
            <a:endParaRPr lang="fr-FR" sz="8000" b="1" i="1" dirty="0"/>
          </a:p>
          <a:p>
            <a:r>
              <a:rPr lang="fr-FR" sz="8000" b="1" i="1" dirty="0"/>
              <a:t>11h30 - 12h05 </a:t>
            </a:r>
            <a:r>
              <a:rPr lang="fr-FR" sz="8000" i="1" dirty="0" err="1"/>
              <a:t>Durability</a:t>
            </a:r>
            <a:r>
              <a:rPr lang="fr-FR" sz="8000" i="1" dirty="0"/>
              <a:t> of </a:t>
            </a:r>
            <a:r>
              <a:rPr lang="fr-FR" sz="8000" i="1" dirty="0" err="1"/>
              <a:t>concrete</a:t>
            </a:r>
            <a:r>
              <a:rPr lang="fr-FR" sz="8000" i="1" dirty="0"/>
              <a:t> </a:t>
            </a:r>
            <a:r>
              <a:rPr lang="fr-FR" sz="8000" i="1" dirty="0" err="1"/>
              <a:t>applied</a:t>
            </a:r>
            <a:r>
              <a:rPr lang="fr-FR" sz="8000" i="1" dirty="0"/>
              <a:t> to the USTHB   buildings.  </a:t>
            </a:r>
            <a:r>
              <a:rPr lang="fr-FR" sz="8000" b="1" i="1" dirty="0"/>
              <a:t>(Prof. </a:t>
            </a:r>
            <a:r>
              <a:rPr lang="fr-FR" sz="8000" b="1" i="1" dirty="0" err="1"/>
              <a:t>Fattoum</a:t>
            </a:r>
            <a:r>
              <a:rPr lang="fr-FR" sz="8000" b="1" i="1" dirty="0"/>
              <a:t> </a:t>
            </a:r>
            <a:r>
              <a:rPr lang="fr-FR" sz="8000" b="1" i="1" dirty="0" err="1"/>
              <a:t>Kharchi</a:t>
            </a:r>
            <a:r>
              <a:rPr lang="fr-FR" sz="8000" b="1" i="1" dirty="0"/>
              <a:t>, USTHB </a:t>
            </a:r>
            <a:r>
              <a:rPr lang="fr-FR" sz="8000" b="1" i="1" dirty="0" smtClean="0"/>
              <a:t>- MESRS)</a:t>
            </a:r>
          </a:p>
          <a:p>
            <a:endParaRPr lang="fr-FR" sz="8000" b="1" i="1" dirty="0" smtClean="0"/>
          </a:p>
          <a:p>
            <a:r>
              <a:rPr lang="fr-FR" sz="8000" b="1" i="1" dirty="0" smtClean="0"/>
              <a:t>12h05 </a:t>
            </a:r>
            <a:r>
              <a:rPr lang="fr-FR" sz="8000" b="1" i="1" dirty="0"/>
              <a:t>- 12h15   </a:t>
            </a:r>
            <a:r>
              <a:rPr lang="fr-FR" sz="8000" dirty="0" err="1"/>
              <a:t>Closing</a:t>
            </a:r>
            <a:r>
              <a:rPr lang="fr-FR" sz="8000" dirty="0"/>
              <a:t> session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801811" y="34163519"/>
            <a:ext cx="14310608" cy="154426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7200" dirty="0">
                <a:ln w="0"/>
                <a:solidFill>
                  <a:schemeClr val="tx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www.lbe.usthb.dz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1860948" y="7816509"/>
            <a:ext cx="464261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600" b="1" i="1" dirty="0" smtClean="0">
                <a:solidFill>
                  <a:srgbClr val="1F497D"/>
                </a:solidFill>
              </a:rPr>
              <a:t>Program</a:t>
            </a:r>
            <a:endParaRPr lang="fr-FR" sz="4080" i="1" dirty="0"/>
          </a:p>
        </p:txBody>
      </p:sp>
      <p:sp>
        <p:nvSpPr>
          <p:cNvPr id="13" name="Rectangle 12"/>
          <p:cNvSpPr/>
          <p:nvPr/>
        </p:nvSpPr>
        <p:spPr>
          <a:xfrm>
            <a:off x="12501057" y="32797369"/>
            <a:ext cx="16884109" cy="3206262"/>
          </a:xfrm>
          <a:prstGeom prst="rect">
            <a:avLst/>
          </a:prstGeom>
        </p:spPr>
        <p:txBody>
          <a:bodyPr wrap="square" lIns="432054" tIns="216027" rIns="432054" bIns="216027">
            <a:spAutoFit/>
          </a:bodyPr>
          <a:lstStyle/>
          <a:p>
            <a:pPr algn="ctr"/>
            <a:r>
              <a:rPr lang="fr-FR" sz="7600" b="1" dirty="0">
                <a:solidFill>
                  <a:schemeClr val="dk1"/>
                </a:solidFill>
              </a:rPr>
              <a:t>SNC DAHMEN et Cie</a:t>
            </a:r>
          </a:p>
          <a:p>
            <a:pPr algn="ctr"/>
            <a:r>
              <a:rPr lang="fr-FR" sz="5200" dirty="0">
                <a:solidFill>
                  <a:schemeClr val="dk1"/>
                </a:solidFill>
              </a:rPr>
              <a:t>Vente Matériels Informatiques et Bureautiques</a:t>
            </a:r>
          </a:p>
          <a:p>
            <a:pPr algn="ctr"/>
            <a:r>
              <a:rPr lang="fr-FR" sz="5200" dirty="0">
                <a:solidFill>
                  <a:schemeClr val="dk1"/>
                </a:solidFill>
              </a:rPr>
              <a:t>493 Rue Sidi </a:t>
            </a:r>
            <a:r>
              <a:rPr lang="fr-FR" sz="5200" dirty="0" err="1">
                <a:solidFill>
                  <a:schemeClr val="dk1"/>
                </a:solidFill>
              </a:rPr>
              <a:t>Okba</a:t>
            </a:r>
            <a:r>
              <a:rPr lang="fr-FR" sz="5200" dirty="0">
                <a:solidFill>
                  <a:schemeClr val="dk1"/>
                </a:solidFill>
              </a:rPr>
              <a:t>, Beau lieu, Oued </a:t>
            </a:r>
            <a:r>
              <a:rPr lang="fr-FR" sz="5200" dirty="0" err="1">
                <a:solidFill>
                  <a:schemeClr val="dk1"/>
                </a:solidFill>
              </a:rPr>
              <a:t>Smar</a:t>
            </a:r>
            <a:endParaRPr lang="fr-FR" sz="5200" dirty="0">
              <a:solidFill>
                <a:schemeClr val="dk1"/>
              </a:solidFill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558320" y="174273"/>
            <a:ext cx="24122680" cy="608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ea typeface="Times New Roman" pitchFamily="18" charset="0"/>
                <a:cs typeface="Arial" pitchFamily="34" charset="0"/>
              </a:rPr>
              <a:t>Ministry of Higher Education and Scientific Research</a:t>
            </a:r>
            <a:endParaRPr lang="fr-FR" sz="6000" b="1" dirty="0"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dirty="0">
                <a:ea typeface="Times New Roman" pitchFamily="18" charset="0"/>
                <a:cs typeface="Arial" pitchFamily="34" charset="0"/>
              </a:rPr>
              <a:t>UNIVERSITY OF SCIENCE AND TECHNOLOGY HOUARI BOUMEDIENE</a:t>
            </a:r>
            <a:r>
              <a:rPr lang="fr-FR" sz="6000" dirty="0">
                <a:ea typeface="Times New Roman" pitchFamily="18" charset="0"/>
                <a:cs typeface="Arial" pitchFamily="34" charset="0"/>
              </a:rPr>
              <a:t> –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6000" dirty="0">
                <a:ea typeface="Times New Roman" pitchFamily="18" charset="0"/>
                <a:cs typeface="Arial" pitchFamily="34" charset="0"/>
              </a:rPr>
              <a:t>FACULTY OF CIVIL ENGINEERING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4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BUILT ENVIRONMENT RESEARCH LABORATORY</a:t>
            </a:r>
            <a:endParaRPr lang="fr-FR" sz="54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38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8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texte 4"/>
          <p:cNvSpPr>
            <a:spLocks noGrp="1"/>
          </p:cNvSpPr>
          <p:nvPr>
            <p:ph type="body" idx="1"/>
          </p:nvPr>
        </p:nvSpPr>
        <p:spPr>
          <a:xfrm>
            <a:off x="3963390" y="4113460"/>
            <a:ext cx="19626193" cy="3589488"/>
          </a:xfrm>
        </p:spPr>
        <p:txBody>
          <a:bodyPr>
            <a:noAutofit/>
          </a:bodyPr>
          <a:lstStyle/>
          <a:p>
            <a:pPr algn="ctr"/>
            <a:endParaRPr lang="fr-FR" sz="1100" dirty="0"/>
          </a:p>
          <a:p>
            <a:pPr algn="ctr"/>
            <a:r>
              <a:rPr lang="fr-FR" sz="6600" dirty="0"/>
              <a:t>LBE </a:t>
            </a:r>
            <a:r>
              <a:rPr lang="en-US" sz="6600" dirty="0"/>
              <a:t>“</a:t>
            </a:r>
            <a:r>
              <a:rPr lang="fr-FR" sz="6600" dirty="0" err="1"/>
              <a:t>Tamayouz</a:t>
            </a:r>
            <a:r>
              <a:rPr lang="en-US" sz="6600" dirty="0"/>
              <a:t>“ SCIENCE DAY</a:t>
            </a:r>
            <a:r>
              <a:rPr lang="fr-FR" sz="6600" dirty="0"/>
              <a:t> </a:t>
            </a:r>
          </a:p>
          <a:p>
            <a:pPr algn="ctr"/>
            <a:r>
              <a:rPr lang="fr-FR" sz="6600" dirty="0" err="1" smtClean="0"/>
              <a:t>Conference’s</a:t>
            </a:r>
            <a:r>
              <a:rPr lang="fr-FR" sz="6600" dirty="0" smtClean="0"/>
              <a:t> room  CEF – </a:t>
            </a:r>
            <a:r>
              <a:rPr lang="fr-FR" sz="6600" dirty="0"/>
              <a:t>TUESDAY 21st, </a:t>
            </a:r>
            <a:r>
              <a:rPr lang="fr-FR" sz="6600" dirty="0" smtClean="0"/>
              <a:t>2024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9669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334</Words>
  <Application>Microsoft Office PowerPoint</Application>
  <PresentationFormat>Personnalisé</PresentationFormat>
  <Paragraphs>53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HP</cp:lastModifiedBy>
  <cp:revision>80</cp:revision>
  <cp:lastPrinted>2023-05-03T07:46:12Z</cp:lastPrinted>
  <dcterms:created xsi:type="dcterms:W3CDTF">2023-04-23T07:45:44Z</dcterms:created>
  <dcterms:modified xsi:type="dcterms:W3CDTF">2024-05-19T09:17:58Z</dcterms:modified>
</cp:coreProperties>
</file>