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144000" type="screen4x3"/>
  <p:notesSz cx="6888163" cy="100218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6" d="100"/>
          <a:sy n="86" d="100"/>
        </p:scale>
        <p:origin x="3672" y="10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871" cy="502835"/>
          </a:xfrm>
          <a:prstGeom prst="rect">
            <a:avLst/>
          </a:prstGeom>
        </p:spPr>
        <p:txBody>
          <a:bodyPr vert="horz" lIns="96625" tIns="48312" rIns="96625" bIns="48312" rtlCol="0"/>
          <a:lstStyle>
            <a:lvl1pPr algn="l">
              <a:defRPr sz="1300"/>
            </a:lvl1pPr>
          </a:lstStyle>
          <a:p>
            <a:endParaRPr lang="fr-FR"/>
          </a:p>
        </p:txBody>
      </p:sp>
      <p:sp>
        <p:nvSpPr>
          <p:cNvPr id="3" name="Espace réservé de la date 2"/>
          <p:cNvSpPr>
            <a:spLocks noGrp="1"/>
          </p:cNvSpPr>
          <p:nvPr>
            <p:ph type="dt" idx="1"/>
          </p:nvPr>
        </p:nvSpPr>
        <p:spPr>
          <a:xfrm>
            <a:off x="3901698" y="0"/>
            <a:ext cx="2984871" cy="502835"/>
          </a:xfrm>
          <a:prstGeom prst="rect">
            <a:avLst/>
          </a:prstGeom>
        </p:spPr>
        <p:txBody>
          <a:bodyPr vert="horz" lIns="96625" tIns="48312" rIns="96625" bIns="48312" rtlCol="0"/>
          <a:lstStyle>
            <a:lvl1pPr algn="r">
              <a:defRPr sz="1300"/>
            </a:lvl1pPr>
          </a:lstStyle>
          <a:p>
            <a:fld id="{541B15B6-854E-4DF8-9131-86EE0A27DD7D}" type="datetimeFigureOut">
              <a:rPr lang="fr-FR" smtClean="0"/>
              <a:t>15/05/2024</a:t>
            </a:fld>
            <a:endParaRPr lang="fr-FR"/>
          </a:p>
        </p:txBody>
      </p:sp>
      <p:sp>
        <p:nvSpPr>
          <p:cNvPr id="4" name="Espace réservé de l'image des diapositives 3"/>
          <p:cNvSpPr>
            <a:spLocks noGrp="1" noRot="1" noChangeAspect="1"/>
          </p:cNvSpPr>
          <p:nvPr>
            <p:ph type="sldImg" idx="2"/>
          </p:nvPr>
        </p:nvSpPr>
        <p:spPr>
          <a:xfrm>
            <a:off x="2176463" y="1252538"/>
            <a:ext cx="2535237" cy="3382962"/>
          </a:xfrm>
          <a:prstGeom prst="rect">
            <a:avLst/>
          </a:prstGeom>
          <a:noFill/>
          <a:ln w="12700">
            <a:solidFill>
              <a:prstClr val="black"/>
            </a:solidFill>
          </a:ln>
        </p:spPr>
        <p:txBody>
          <a:bodyPr vert="horz" lIns="96625" tIns="48312" rIns="96625" bIns="48312" rtlCol="0" anchor="ctr"/>
          <a:lstStyle/>
          <a:p>
            <a:endParaRPr lang="fr-FR"/>
          </a:p>
        </p:txBody>
      </p:sp>
      <p:sp>
        <p:nvSpPr>
          <p:cNvPr id="5" name="Espace réservé des notes 4"/>
          <p:cNvSpPr>
            <a:spLocks noGrp="1"/>
          </p:cNvSpPr>
          <p:nvPr>
            <p:ph type="body" sz="quarter" idx="3"/>
          </p:nvPr>
        </p:nvSpPr>
        <p:spPr>
          <a:xfrm>
            <a:off x="688817" y="4823034"/>
            <a:ext cx="5510530" cy="3946118"/>
          </a:xfrm>
          <a:prstGeom prst="rect">
            <a:avLst/>
          </a:prstGeom>
        </p:spPr>
        <p:txBody>
          <a:bodyPr vert="horz" lIns="96625" tIns="48312" rIns="96625" bIns="48312"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519055"/>
            <a:ext cx="2984871" cy="502834"/>
          </a:xfrm>
          <a:prstGeom prst="rect">
            <a:avLst/>
          </a:prstGeom>
        </p:spPr>
        <p:txBody>
          <a:bodyPr vert="horz" lIns="96625" tIns="48312" rIns="96625" bIns="48312"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901698" y="9519055"/>
            <a:ext cx="2984871" cy="502834"/>
          </a:xfrm>
          <a:prstGeom prst="rect">
            <a:avLst/>
          </a:prstGeom>
        </p:spPr>
        <p:txBody>
          <a:bodyPr vert="horz" lIns="96625" tIns="48312" rIns="96625" bIns="48312" rtlCol="0" anchor="b"/>
          <a:lstStyle>
            <a:lvl1pPr algn="r">
              <a:defRPr sz="1300"/>
            </a:lvl1pPr>
          </a:lstStyle>
          <a:p>
            <a:fld id="{D4B57ED3-16AE-491D-8404-2FD85DFC0471}" type="slidenum">
              <a:rPr lang="fr-FR" smtClean="0"/>
              <a:t>‹N°›</a:t>
            </a:fld>
            <a:endParaRPr lang="fr-FR"/>
          </a:p>
        </p:txBody>
      </p:sp>
    </p:spTree>
    <p:extLst>
      <p:ext uri="{BB962C8B-B14F-4D97-AF65-F5344CB8AC3E}">
        <p14:creationId xmlns:p14="http://schemas.microsoft.com/office/powerpoint/2010/main" val="1626388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4B57ED3-16AE-491D-8404-2FD85DFC0471}" type="slidenum">
              <a:rPr lang="fr-FR" smtClean="0"/>
              <a:t>1</a:t>
            </a:fld>
            <a:endParaRPr lang="fr-FR"/>
          </a:p>
        </p:txBody>
      </p:sp>
    </p:spTree>
    <p:extLst>
      <p:ext uri="{BB962C8B-B14F-4D97-AF65-F5344CB8AC3E}">
        <p14:creationId xmlns:p14="http://schemas.microsoft.com/office/powerpoint/2010/main" val="2311433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8"/>
            <a:ext cx="5829300" cy="1960033"/>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4F78D25-1A60-42DC-8107-C39D3438FADD}" type="datetimeFigureOut">
              <a:rPr lang="fr-FR" smtClean="0"/>
              <a:t>15/05/2024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C66D79-73BB-4EC4-91E0-2131E992B0F9}"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4F78D25-1A60-42DC-8107-C39D3438FADD}" type="datetimeFigureOut">
              <a:rPr lang="fr-FR" smtClean="0"/>
              <a:t>15/05/2024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C66D79-73BB-4EC4-91E0-2131E992B0F9}"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66185"/>
            <a:ext cx="1543050" cy="7802033"/>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342900" y="366185"/>
            <a:ext cx="4514850" cy="780203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4F78D25-1A60-42DC-8107-C39D3438FADD}" type="datetimeFigureOut">
              <a:rPr lang="fr-FR" smtClean="0"/>
              <a:t>15/05/2024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C66D79-73BB-4EC4-91E0-2131E992B0F9}"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4F78D25-1A60-42DC-8107-C39D3438FADD}" type="datetimeFigureOut">
              <a:rPr lang="fr-FR" smtClean="0"/>
              <a:t>15/05/2024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C66D79-73BB-4EC4-91E0-2131E992B0F9}"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4F78D25-1A60-42DC-8107-C39D3438FADD}" type="datetimeFigureOut">
              <a:rPr lang="fr-FR" smtClean="0"/>
              <a:t>15/05/2024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C66D79-73BB-4EC4-91E0-2131E992B0F9}"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4F78D25-1A60-42DC-8107-C39D3438FADD}" type="datetimeFigureOut">
              <a:rPr lang="fr-FR" smtClean="0"/>
              <a:t>15/05/2024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EC66D79-73BB-4EC4-91E0-2131E992B0F9}"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4F78D25-1A60-42DC-8107-C39D3438FADD}" type="datetimeFigureOut">
              <a:rPr lang="fr-FR" smtClean="0"/>
              <a:t>15/05/2024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EC66D79-73BB-4EC4-91E0-2131E992B0F9}"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4F78D25-1A60-42DC-8107-C39D3438FADD}" type="datetimeFigureOut">
              <a:rPr lang="fr-FR" smtClean="0"/>
              <a:t>15/05/2024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EC66D79-73BB-4EC4-91E0-2131E992B0F9}"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4F78D25-1A60-42DC-8107-C39D3438FADD}" type="datetimeFigureOut">
              <a:rPr lang="fr-FR" smtClean="0"/>
              <a:t>15/05/2024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EC66D79-73BB-4EC4-91E0-2131E992B0F9}"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4F78D25-1A60-42DC-8107-C39D3438FADD}" type="datetimeFigureOut">
              <a:rPr lang="fr-FR" smtClean="0"/>
              <a:t>15/05/2024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EC66D79-73BB-4EC4-91E0-2131E992B0F9}"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0"/>
            <a:ext cx="4114800" cy="755651"/>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4F78D25-1A60-42DC-8107-C39D3438FADD}" type="datetimeFigureOut">
              <a:rPr lang="fr-FR" smtClean="0"/>
              <a:t>15/05/2024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EC66D79-73BB-4EC4-91E0-2131E992B0F9}"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4F78D25-1A60-42DC-8107-C39D3438FADD}" type="datetimeFigureOut">
              <a:rPr lang="fr-FR" smtClean="0"/>
              <a:t>15/05/2024</a:t>
            </a:fld>
            <a:endParaRPr lang="fr-FR"/>
          </a:p>
        </p:txBody>
      </p:sp>
      <p:sp>
        <p:nvSpPr>
          <p:cNvPr id="5" name="Espace réservé du pied de page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EC66D79-73BB-4EC4-91E0-2131E992B0F9}"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hyperlink" Target="http://www.lbe.usthb.dz/" TargetMode="External"/><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idx="1"/>
          </p:nvPr>
        </p:nvSpPr>
        <p:spPr>
          <a:xfrm>
            <a:off x="0" y="928662"/>
            <a:ext cx="6858000" cy="500066"/>
          </a:xfrm>
        </p:spPr>
        <p:txBody>
          <a:bodyPr>
            <a:noAutofit/>
          </a:bodyPr>
          <a:lstStyle/>
          <a:p>
            <a:pPr algn="ctr"/>
            <a:endParaRPr lang="fr-FR" sz="1100" dirty="0" smtClean="0"/>
          </a:p>
          <a:p>
            <a:pPr algn="ctr"/>
            <a:r>
              <a:rPr lang="fr-FR" sz="1400" dirty="0" smtClean="0"/>
              <a:t>JOURNÉE </a:t>
            </a:r>
            <a:r>
              <a:rPr lang="fr-FR" sz="1400" dirty="0"/>
              <a:t>SCIENTIFIQUE DU LBE – </a:t>
            </a:r>
            <a:r>
              <a:rPr lang="fr-FR" sz="1400" dirty="0" smtClean="0"/>
              <a:t>Tamayouz</a:t>
            </a:r>
          </a:p>
          <a:p>
            <a:pPr algn="ctr"/>
            <a:r>
              <a:rPr lang="fr-FR" sz="1400" dirty="0" smtClean="0"/>
              <a:t>Faculté de Génie Civil – Mardi 21 Mai 2024</a:t>
            </a:r>
            <a:endParaRPr lang="fr-FR" sz="1800" dirty="0"/>
          </a:p>
        </p:txBody>
      </p:sp>
      <p:sp>
        <p:nvSpPr>
          <p:cNvPr id="7" name="Espace réservé du texte 6"/>
          <p:cNvSpPr>
            <a:spLocks noGrp="1"/>
          </p:cNvSpPr>
          <p:nvPr>
            <p:ph type="body" sz="quarter" idx="3"/>
          </p:nvPr>
        </p:nvSpPr>
        <p:spPr>
          <a:xfrm>
            <a:off x="4533388" y="1471000"/>
            <a:ext cx="2207980" cy="6269352"/>
          </a:xfrm>
        </p:spPr>
        <p:style>
          <a:lnRef idx="1">
            <a:schemeClr val="accent5"/>
          </a:lnRef>
          <a:fillRef idx="2">
            <a:schemeClr val="accent5"/>
          </a:fillRef>
          <a:effectRef idx="1">
            <a:schemeClr val="accent5"/>
          </a:effectRef>
          <a:fontRef idx="minor">
            <a:schemeClr val="dk1"/>
          </a:fontRef>
        </p:style>
        <p:txBody>
          <a:bodyPr>
            <a:noAutofit/>
          </a:bodyPr>
          <a:lstStyle/>
          <a:p>
            <a:endParaRPr lang="fr-FR" sz="1100" dirty="0" smtClean="0">
              <a:solidFill>
                <a:schemeClr val="tx2"/>
              </a:solidFill>
            </a:endParaRPr>
          </a:p>
          <a:p>
            <a:endParaRPr lang="fr-FR" sz="1100" dirty="0">
              <a:solidFill>
                <a:schemeClr val="tx2"/>
              </a:solidFill>
            </a:endParaRPr>
          </a:p>
          <a:p>
            <a:endParaRPr lang="fr-FR" sz="1100" dirty="0" smtClean="0">
              <a:solidFill>
                <a:schemeClr val="tx2"/>
              </a:solidFill>
            </a:endParaRPr>
          </a:p>
          <a:p>
            <a:endParaRPr lang="fr-FR" sz="1100" dirty="0" smtClean="0">
              <a:solidFill>
                <a:schemeClr val="tx2"/>
              </a:solidFill>
            </a:endParaRPr>
          </a:p>
          <a:p>
            <a:endParaRPr lang="fr-FR" sz="1100" dirty="0" smtClean="0">
              <a:solidFill>
                <a:schemeClr val="tx2"/>
              </a:solidFill>
            </a:endParaRPr>
          </a:p>
          <a:p>
            <a:endParaRPr lang="fr-FR" sz="1100" dirty="0">
              <a:solidFill>
                <a:schemeClr val="tx2"/>
              </a:solidFill>
            </a:endParaRPr>
          </a:p>
          <a:p>
            <a:endParaRPr lang="fr-FR" sz="1100" dirty="0" smtClean="0">
              <a:solidFill>
                <a:schemeClr val="tx2"/>
              </a:solidFill>
            </a:endParaRPr>
          </a:p>
          <a:p>
            <a:endParaRPr lang="fr-FR" sz="1100" dirty="0">
              <a:solidFill>
                <a:schemeClr val="tx2"/>
              </a:solidFill>
            </a:endParaRPr>
          </a:p>
          <a:p>
            <a:endParaRPr lang="fr-FR" sz="1100" dirty="0" smtClean="0">
              <a:solidFill>
                <a:schemeClr val="tx2"/>
              </a:solidFill>
            </a:endParaRPr>
          </a:p>
          <a:p>
            <a:endParaRPr lang="fr-FR" sz="1100" dirty="0">
              <a:solidFill>
                <a:schemeClr val="tx2"/>
              </a:solidFill>
            </a:endParaRPr>
          </a:p>
          <a:p>
            <a:endParaRPr lang="fr-FR" sz="1100" dirty="0" smtClean="0">
              <a:solidFill>
                <a:schemeClr val="tx2"/>
              </a:solidFill>
            </a:endParaRPr>
          </a:p>
          <a:p>
            <a:endParaRPr lang="fr-FR" sz="1100" dirty="0">
              <a:solidFill>
                <a:schemeClr val="tx2"/>
              </a:solidFill>
            </a:endParaRPr>
          </a:p>
          <a:p>
            <a:endParaRPr lang="fr-FR" sz="1100" dirty="0" smtClean="0">
              <a:solidFill>
                <a:schemeClr val="tx2"/>
              </a:solidFill>
            </a:endParaRPr>
          </a:p>
          <a:p>
            <a:endParaRPr lang="fr-FR" sz="1100" dirty="0">
              <a:solidFill>
                <a:schemeClr val="tx2"/>
              </a:solidFill>
            </a:endParaRPr>
          </a:p>
          <a:p>
            <a:endParaRPr lang="fr-FR" sz="1100" dirty="0" smtClean="0">
              <a:solidFill>
                <a:schemeClr val="tx2"/>
              </a:solidFill>
            </a:endParaRPr>
          </a:p>
          <a:p>
            <a:endParaRPr lang="fr-FR" sz="1100" dirty="0">
              <a:solidFill>
                <a:schemeClr val="tx2"/>
              </a:solidFill>
            </a:endParaRPr>
          </a:p>
          <a:p>
            <a:endParaRPr lang="fr-FR" sz="1100" dirty="0" smtClean="0">
              <a:solidFill>
                <a:schemeClr val="tx2"/>
              </a:solidFill>
            </a:endParaRPr>
          </a:p>
          <a:p>
            <a:endParaRPr lang="fr-FR" sz="1100" dirty="0">
              <a:solidFill>
                <a:schemeClr val="tx2"/>
              </a:solidFill>
            </a:endParaRPr>
          </a:p>
          <a:p>
            <a:endParaRPr lang="fr-FR" sz="1100" dirty="0" smtClean="0">
              <a:solidFill>
                <a:schemeClr val="tx2"/>
              </a:solidFill>
            </a:endParaRPr>
          </a:p>
          <a:p>
            <a:endParaRPr lang="fr-FR" sz="1100" dirty="0">
              <a:solidFill>
                <a:schemeClr val="tx2"/>
              </a:solidFill>
            </a:endParaRPr>
          </a:p>
          <a:p>
            <a:endParaRPr lang="fr-FR" sz="1100" dirty="0" smtClean="0">
              <a:solidFill>
                <a:schemeClr val="tx2"/>
              </a:solidFill>
            </a:endParaRPr>
          </a:p>
          <a:p>
            <a:endParaRPr lang="fr-FR" sz="1100" dirty="0">
              <a:solidFill>
                <a:schemeClr val="tx2"/>
              </a:solidFill>
            </a:endParaRPr>
          </a:p>
          <a:p>
            <a:r>
              <a:rPr lang="fr-FR" sz="1100" dirty="0" smtClean="0">
                <a:solidFill>
                  <a:schemeClr val="tx2"/>
                </a:solidFill>
              </a:rPr>
              <a:t>Présidents </a:t>
            </a:r>
            <a:r>
              <a:rPr lang="fr-FR" sz="1100" dirty="0">
                <a:solidFill>
                  <a:schemeClr val="tx2"/>
                </a:solidFill>
              </a:rPr>
              <a:t>d’honneur</a:t>
            </a:r>
          </a:p>
          <a:p>
            <a:r>
              <a:rPr lang="fr-FR" sz="1100" b="0" dirty="0"/>
              <a:t>Pr</a:t>
            </a:r>
            <a:r>
              <a:rPr lang="fr-FR" sz="1100" b="0" dirty="0" smtClean="0"/>
              <a:t>. D</a:t>
            </a:r>
            <a:r>
              <a:rPr lang="fr-FR" sz="1100" b="0" dirty="0"/>
              <a:t>. AKRETCHE, Recteur </a:t>
            </a:r>
            <a:r>
              <a:rPr lang="fr-FR" sz="1100" b="0" dirty="0" smtClean="0"/>
              <a:t> de USTHB</a:t>
            </a:r>
          </a:p>
          <a:p>
            <a:r>
              <a:rPr lang="fr-FR" sz="1100" b="0" dirty="0" smtClean="0"/>
              <a:t>Pr. T. BELAID, Doyen de la Faculté de Génie Civil</a:t>
            </a:r>
          </a:p>
          <a:p>
            <a:r>
              <a:rPr lang="fr-FR" sz="1100" b="0" dirty="0" smtClean="0"/>
              <a:t>Pr</a:t>
            </a:r>
            <a:r>
              <a:rPr lang="fr-FR" sz="1100" b="0" dirty="0"/>
              <a:t>. </a:t>
            </a:r>
            <a:r>
              <a:rPr lang="fr-FR" sz="1100" b="0" dirty="0" smtClean="0"/>
              <a:t>M. CHABAAT, </a:t>
            </a:r>
            <a:r>
              <a:rPr lang="fr-FR" sz="1100" b="0" dirty="0"/>
              <a:t>Directeur du </a:t>
            </a:r>
            <a:r>
              <a:rPr lang="fr-FR" sz="1100" b="0" dirty="0" smtClean="0"/>
              <a:t>Laboratoire LBE – Tamayouz</a:t>
            </a:r>
          </a:p>
          <a:p>
            <a:endParaRPr lang="fr-FR" sz="1100" dirty="0" smtClean="0">
              <a:solidFill>
                <a:schemeClr val="tx2"/>
              </a:solidFill>
            </a:endParaRPr>
          </a:p>
          <a:p>
            <a:r>
              <a:rPr lang="fr-FR" sz="1100" dirty="0" smtClean="0">
                <a:solidFill>
                  <a:schemeClr val="tx2"/>
                </a:solidFill>
              </a:rPr>
              <a:t>Comité </a:t>
            </a:r>
            <a:r>
              <a:rPr lang="fr-FR" sz="1100" dirty="0">
                <a:solidFill>
                  <a:schemeClr val="tx2"/>
                </a:solidFill>
              </a:rPr>
              <a:t>d’organisation</a:t>
            </a:r>
          </a:p>
          <a:p>
            <a:r>
              <a:rPr lang="fr-FR" sz="1100" b="0" dirty="0" smtClean="0"/>
              <a:t>Pr. TOUATI Mokhtar, Président</a:t>
            </a:r>
          </a:p>
          <a:p>
            <a:r>
              <a:rPr lang="fr-FR" sz="1100" b="0" dirty="0"/>
              <a:t>P</a:t>
            </a:r>
            <a:r>
              <a:rPr lang="fr-FR" sz="1100" b="0" dirty="0" smtClean="0"/>
              <a:t>r. ARROUDJ KARIMA</a:t>
            </a:r>
          </a:p>
          <a:p>
            <a:r>
              <a:rPr lang="fr-FR" sz="1100" b="0" dirty="0" smtClean="0"/>
              <a:t>Pr. DORBANI Saida</a:t>
            </a:r>
          </a:p>
          <a:p>
            <a:r>
              <a:rPr lang="fr-FR" sz="1100" b="0" dirty="0"/>
              <a:t>D</a:t>
            </a:r>
            <a:r>
              <a:rPr lang="fr-FR" sz="1100" b="0" dirty="0" smtClean="0"/>
              <a:t>r. AYAS Hillal</a:t>
            </a:r>
          </a:p>
          <a:p>
            <a:r>
              <a:rPr lang="fr-FR" sz="1100" b="0" dirty="0" smtClean="0">
                <a:solidFill>
                  <a:schemeClr val="tx1"/>
                </a:solidFill>
              </a:rPr>
              <a:t>Dr</a:t>
            </a:r>
            <a:r>
              <a:rPr lang="fr-FR" sz="1100" b="0" dirty="0">
                <a:solidFill>
                  <a:schemeClr val="tx1"/>
                </a:solidFill>
              </a:rPr>
              <a:t>. CHALAH Farid</a:t>
            </a:r>
          </a:p>
          <a:p>
            <a:r>
              <a:rPr lang="fr-FR" sz="1100" b="0" dirty="0" smtClean="0">
                <a:solidFill>
                  <a:schemeClr val="tx1"/>
                </a:solidFill>
              </a:rPr>
              <a:t>Dr. OULD KHAOUA Younes</a:t>
            </a:r>
          </a:p>
          <a:p>
            <a:r>
              <a:rPr lang="fr-FR" sz="1100" b="0" dirty="0" smtClean="0"/>
              <a:t>Dr</a:t>
            </a:r>
            <a:r>
              <a:rPr lang="fr-FR" sz="1100" b="0" dirty="0"/>
              <a:t>. SLIMANI ADEL </a:t>
            </a:r>
            <a:endParaRPr lang="fr-FR" sz="1100" b="0" dirty="0" smtClean="0"/>
          </a:p>
          <a:p>
            <a:r>
              <a:rPr lang="fr-FR" sz="1100" b="0" dirty="0" smtClean="0"/>
              <a:t>Dr. KHELIFA-KERFAH </a:t>
            </a:r>
            <a:r>
              <a:rPr lang="fr-FR" sz="1100" b="0" dirty="0" err="1" smtClean="0"/>
              <a:t>Ilyas</a:t>
            </a:r>
            <a:endParaRPr lang="fr-FR" sz="1100" b="0" dirty="0"/>
          </a:p>
          <a:p>
            <a:endParaRPr lang="fr-FR" sz="1100" dirty="0" smtClean="0">
              <a:solidFill>
                <a:schemeClr val="tx2"/>
              </a:solidFill>
            </a:endParaRPr>
          </a:p>
          <a:p>
            <a:r>
              <a:rPr lang="fr-FR" sz="1100" dirty="0" smtClean="0">
                <a:solidFill>
                  <a:schemeClr val="tx2"/>
                </a:solidFill>
              </a:rPr>
              <a:t>Comité Scientifique</a:t>
            </a:r>
            <a:endParaRPr lang="fr-FR" sz="1100" b="0" dirty="0" smtClean="0"/>
          </a:p>
          <a:p>
            <a:r>
              <a:rPr lang="fr-FR" sz="1100" b="0" dirty="0" smtClean="0"/>
              <a:t>Pr. Saida </a:t>
            </a:r>
            <a:r>
              <a:rPr lang="fr-FR" sz="1100" b="0" dirty="0" err="1" smtClean="0"/>
              <a:t>Dorbani</a:t>
            </a:r>
            <a:endParaRPr lang="fr-FR" sz="1100" b="0" dirty="0"/>
          </a:p>
          <a:p>
            <a:r>
              <a:rPr lang="fr-FR" sz="1100" b="0" dirty="0" smtClean="0"/>
              <a:t>Pr. Mohamed Chemrouk</a:t>
            </a:r>
            <a:endParaRPr lang="fr-FR" sz="1100" b="0" dirty="0"/>
          </a:p>
          <a:p>
            <a:r>
              <a:rPr lang="fr-FR" sz="1100" b="0" dirty="0"/>
              <a:t>Pr. Fattoum </a:t>
            </a:r>
            <a:r>
              <a:rPr lang="fr-FR" sz="1100" b="0" dirty="0" smtClean="0"/>
              <a:t>Kharchi</a:t>
            </a:r>
          </a:p>
          <a:p>
            <a:r>
              <a:rPr lang="fr-FR" sz="1100" b="0" dirty="0" smtClean="0"/>
              <a:t>Pr. Karima </a:t>
            </a:r>
            <a:r>
              <a:rPr lang="fr-FR" sz="1100" b="0" dirty="0" err="1" smtClean="0"/>
              <a:t>Arroudj</a:t>
            </a:r>
            <a:endParaRPr lang="fr-FR" sz="1100" b="0" dirty="0" smtClean="0"/>
          </a:p>
          <a:p>
            <a:r>
              <a:rPr lang="fr-FR" sz="1100" b="0" dirty="0" smtClean="0"/>
              <a:t>Pr. Nacer Touati Ihaddoudene</a:t>
            </a:r>
          </a:p>
          <a:p>
            <a:r>
              <a:rPr lang="fr-FR" sz="1100" b="0" dirty="0" smtClean="0"/>
              <a:t>Pr. Mokhtar Touati</a:t>
            </a:r>
          </a:p>
          <a:p>
            <a:r>
              <a:rPr lang="fr-FR" sz="1100" b="0" dirty="0"/>
              <a:t>Pr. Fatiha Ammari</a:t>
            </a:r>
          </a:p>
          <a:p>
            <a:r>
              <a:rPr lang="fr-FR" sz="1100" b="0" dirty="0" smtClean="0"/>
              <a:t>Pr</a:t>
            </a:r>
            <a:r>
              <a:rPr lang="fr-FR" sz="1100" b="0" dirty="0"/>
              <a:t>. </a:t>
            </a:r>
            <a:r>
              <a:rPr lang="fr-FR" sz="1100" b="0" dirty="0" err="1"/>
              <a:t>Kheiredine</a:t>
            </a:r>
            <a:r>
              <a:rPr lang="fr-FR" sz="1100" b="0" dirty="0"/>
              <a:t>  </a:t>
            </a:r>
            <a:r>
              <a:rPr lang="fr-FR" sz="1100" b="0" dirty="0" err="1" smtClean="0"/>
              <a:t>Aoudjane</a:t>
            </a:r>
            <a:endParaRPr lang="fr-FR" sz="1100" b="0" dirty="0" smtClean="0"/>
          </a:p>
          <a:p>
            <a:r>
              <a:rPr lang="fr-FR" sz="1100" b="0" dirty="0" smtClean="0"/>
              <a:t>Pr. </a:t>
            </a:r>
            <a:r>
              <a:rPr lang="fr-FR" sz="1100" b="0" dirty="0" err="1" smtClean="0"/>
              <a:t>Aissa</a:t>
            </a:r>
            <a:r>
              <a:rPr lang="fr-FR" sz="1100" b="0" dirty="0" smtClean="0"/>
              <a:t> </a:t>
            </a:r>
            <a:r>
              <a:rPr lang="fr-FR" sz="1100" b="0" dirty="0" err="1" smtClean="0"/>
              <a:t>Talah</a:t>
            </a:r>
            <a:endParaRPr lang="fr-FR" sz="1100" b="0" dirty="0" smtClean="0"/>
          </a:p>
          <a:p>
            <a:r>
              <a:rPr lang="fr-FR" sz="1100" b="0" smtClean="0"/>
              <a:t>Dr</a:t>
            </a:r>
            <a:r>
              <a:rPr lang="fr-FR" sz="1100" b="0" dirty="0" smtClean="0"/>
              <a:t>. Adel </a:t>
            </a:r>
            <a:r>
              <a:rPr lang="fr-FR" sz="1100" b="0" dirty="0" err="1" smtClean="0"/>
              <a:t>Slimani</a:t>
            </a:r>
            <a:endParaRPr lang="fr-FR" sz="1100" b="0" dirty="0" smtClean="0"/>
          </a:p>
          <a:p>
            <a:r>
              <a:rPr lang="fr-FR" sz="1100" b="0" dirty="0" smtClean="0"/>
              <a:t>Dr. </a:t>
            </a:r>
            <a:r>
              <a:rPr lang="fr-FR" sz="1100" b="0" dirty="0" err="1" smtClean="0"/>
              <a:t>Hillal</a:t>
            </a:r>
            <a:r>
              <a:rPr lang="fr-FR" sz="1100" b="0" dirty="0" smtClean="0"/>
              <a:t> Ayas</a:t>
            </a:r>
            <a:endParaRPr lang="fr-FR" sz="1100" b="0" dirty="0"/>
          </a:p>
        </p:txBody>
      </p:sp>
      <p:sp>
        <p:nvSpPr>
          <p:cNvPr id="8" name="Espace réservé du contenu 7"/>
          <p:cNvSpPr>
            <a:spLocks noGrp="1"/>
          </p:cNvSpPr>
          <p:nvPr>
            <p:ph sz="quarter" idx="4"/>
          </p:nvPr>
        </p:nvSpPr>
        <p:spPr>
          <a:xfrm>
            <a:off x="154112" y="1471000"/>
            <a:ext cx="4355008" cy="4419796"/>
          </a:xfrm>
        </p:spPr>
        <p:style>
          <a:lnRef idx="2">
            <a:schemeClr val="accent1"/>
          </a:lnRef>
          <a:fillRef idx="1">
            <a:schemeClr val="lt1"/>
          </a:fillRef>
          <a:effectRef idx="0">
            <a:schemeClr val="accent1"/>
          </a:effectRef>
          <a:fontRef idx="minor">
            <a:schemeClr val="dk1"/>
          </a:fontRef>
        </p:style>
        <p:txBody>
          <a:bodyPr>
            <a:normAutofit fontScale="25000" lnSpcReduction="20000"/>
          </a:bodyPr>
          <a:lstStyle/>
          <a:p>
            <a:pPr>
              <a:lnSpc>
                <a:spcPct val="120000"/>
              </a:lnSpc>
              <a:buNone/>
            </a:pPr>
            <a:r>
              <a:rPr lang="fr-FR" sz="2800" b="1" dirty="0" smtClean="0">
                <a:solidFill>
                  <a:schemeClr val="tx1"/>
                </a:solidFill>
                <a:latin typeface="+mj-lt"/>
              </a:rPr>
              <a:t>Objectifs </a:t>
            </a:r>
            <a:r>
              <a:rPr lang="fr-FR" sz="2800" b="1" dirty="0">
                <a:solidFill>
                  <a:schemeClr val="tx1"/>
                </a:solidFill>
                <a:latin typeface="+mj-lt"/>
              </a:rPr>
              <a:t>de la </a:t>
            </a:r>
            <a:r>
              <a:rPr lang="fr-FR" sz="2800" b="1" dirty="0" smtClean="0">
                <a:solidFill>
                  <a:schemeClr val="tx1"/>
                </a:solidFill>
                <a:latin typeface="+mj-lt"/>
              </a:rPr>
              <a:t>Journée</a:t>
            </a:r>
          </a:p>
          <a:p>
            <a:pPr marL="0" indent="0" algn="just">
              <a:lnSpc>
                <a:spcPct val="120000"/>
              </a:lnSpc>
              <a:buNone/>
            </a:pPr>
            <a:endParaRPr lang="fr-FR" sz="2800" dirty="0" smtClean="0"/>
          </a:p>
          <a:p>
            <a:pPr marL="0" indent="0" algn="just">
              <a:lnSpc>
                <a:spcPct val="120000"/>
              </a:lnSpc>
              <a:buNone/>
            </a:pPr>
            <a:r>
              <a:rPr lang="fr-FR" sz="4800" dirty="0" smtClean="0"/>
              <a:t>Le </a:t>
            </a:r>
            <a:r>
              <a:rPr lang="fr-FR" sz="4800" dirty="0"/>
              <a:t>21 </a:t>
            </a:r>
            <a:r>
              <a:rPr lang="fr-FR" sz="4800" dirty="0" smtClean="0"/>
              <a:t>Mai 2024 </a:t>
            </a:r>
            <a:r>
              <a:rPr lang="fr-FR" sz="4800" dirty="0"/>
              <a:t>marquera le </a:t>
            </a:r>
            <a:r>
              <a:rPr lang="fr-FR" sz="4800" dirty="0" smtClean="0"/>
              <a:t>21ème </a:t>
            </a:r>
            <a:r>
              <a:rPr lang="fr-FR" sz="4800" dirty="0"/>
              <a:t>anniversaire du séisme de Boumerdès en Algérie. À cette occasion, et en collaboration avec la Faculté de Génie Civil/USTHB, le Laboratoire de recherche sur le Bâti dans l’Environnement (LBE) - Tamayouz organise une Journée Scientifique (JS-LBE Tamayouz </a:t>
            </a:r>
            <a:r>
              <a:rPr lang="fr-FR" sz="4800" dirty="0" smtClean="0"/>
              <a:t>2024) à la salle de Conférence de la Faculté de Génie Civil. </a:t>
            </a:r>
            <a:endParaRPr lang="en-GB" sz="4800" dirty="0" smtClean="0"/>
          </a:p>
          <a:p>
            <a:pPr marL="0" indent="0" algn="just">
              <a:lnSpc>
                <a:spcPct val="120000"/>
              </a:lnSpc>
              <a:buNone/>
            </a:pPr>
            <a:endParaRPr lang="fr-FR" sz="4800" dirty="0" smtClean="0"/>
          </a:p>
          <a:p>
            <a:pPr marL="0" indent="0" algn="just">
              <a:lnSpc>
                <a:spcPct val="120000"/>
              </a:lnSpc>
              <a:buNone/>
            </a:pPr>
            <a:r>
              <a:rPr lang="fr-FR" sz="4800" dirty="0" smtClean="0"/>
              <a:t>L'objectif principal de cet événement scientifique sera l'opportunité pour les membres du laboratoire de présenter leurs thématiques de recherche et de présenter les résultats de leurs travaux. </a:t>
            </a:r>
            <a:endParaRPr lang="en-GB" sz="4800" dirty="0" smtClean="0"/>
          </a:p>
          <a:p>
            <a:pPr marL="0" indent="0" algn="just">
              <a:lnSpc>
                <a:spcPct val="120000"/>
              </a:lnSpc>
              <a:buNone/>
            </a:pPr>
            <a:endParaRPr lang="fr-FR" sz="4800" dirty="0" smtClean="0"/>
          </a:p>
          <a:p>
            <a:pPr marL="0" indent="0" algn="just">
              <a:lnSpc>
                <a:spcPct val="120000"/>
              </a:lnSpc>
              <a:buNone/>
            </a:pPr>
            <a:r>
              <a:rPr lang="fr-FR" sz="4800" dirty="0" smtClean="0"/>
              <a:t>Afin </a:t>
            </a:r>
            <a:r>
              <a:rPr lang="fr-FR" sz="4800" dirty="0"/>
              <a:t>de marquer l'événement, des conférences seront données par des experts dans le domaine du Génie Civil et de la Gestion des Risques de Catastrophes Naturelles. Cela servira de rappel des risques des séismes et de l'importance de la préparation et de la prévention pour réduire les pertes humaines et économiques lors de futurs événements </a:t>
            </a:r>
            <a:r>
              <a:rPr lang="fr-FR" sz="4800" dirty="0" smtClean="0"/>
              <a:t>sismiques.</a:t>
            </a:r>
          </a:p>
          <a:p>
            <a:pPr marL="0" indent="0" algn="just">
              <a:lnSpc>
                <a:spcPct val="120000"/>
              </a:lnSpc>
              <a:buNone/>
            </a:pPr>
            <a:r>
              <a:rPr lang="fr-FR" sz="4800" dirty="0" smtClean="0"/>
              <a:t>Ce sera également un moment propice pour promouvoir l'échange de nouvelles idées et susciter des débats à travers les communications orales.</a:t>
            </a:r>
            <a:endParaRPr lang="en-GB" sz="4800" dirty="0"/>
          </a:p>
        </p:txBody>
      </p:sp>
      <p:pic>
        <p:nvPicPr>
          <p:cNvPr id="1026" name="Picture 2"/>
          <p:cNvPicPr>
            <a:picLocks noChangeAspect="1" noChangeArrowheads="1"/>
          </p:cNvPicPr>
          <p:nvPr/>
        </p:nvPicPr>
        <p:blipFill>
          <a:blip r:embed="rId3"/>
          <a:srcRect/>
          <a:stretch>
            <a:fillRect/>
          </a:stretch>
        </p:blipFill>
        <p:spPr bwMode="auto">
          <a:xfrm>
            <a:off x="98720" y="179512"/>
            <a:ext cx="810000" cy="1000099"/>
          </a:xfrm>
          <a:prstGeom prst="rect">
            <a:avLst/>
          </a:prstGeom>
          <a:noFill/>
          <a:ln w="9525">
            <a:noFill/>
            <a:miter lim="800000"/>
            <a:headEnd/>
            <a:tailEnd/>
          </a:ln>
          <a:effectLst/>
        </p:spPr>
      </p:pic>
      <p:pic>
        <p:nvPicPr>
          <p:cNvPr id="10" name="Image 9"/>
          <p:cNvPicPr/>
          <p:nvPr/>
        </p:nvPicPr>
        <p:blipFill>
          <a:blip r:embed="rId4"/>
          <a:srcRect/>
          <a:stretch>
            <a:fillRect/>
          </a:stretch>
        </p:blipFill>
        <p:spPr bwMode="auto">
          <a:xfrm>
            <a:off x="5931368" y="251520"/>
            <a:ext cx="810000" cy="928662"/>
          </a:xfrm>
          <a:prstGeom prst="rect">
            <a:avLst/>
          </a:prstGeom>
          <a:noFill/>
          <a:ln w="9525">
            <a:noFill/>
            <a:miter lim="800000"/>
            <a:headEnd/>
            <a:tailEnd/>
          </a:ln>
        </p:spPr>
      </p:pic>
      <p:sp>
        <p:nvSpPr>
          <p:cNvPr id="1029" name="Rectangle 5"/>
          <p:cNvSpPr>
            <a:spLocks noChangeArrowheads="1"/>
          </p:cNvSpPr>
          <p:nvPr/>
        </p:nvSpPr>
        <p:spPr bwMode="auto">
          <a:xfrm>
            <a:off x="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030" name="Rectangle 6"/>
          <p:cNvSpPr>
            <a:spLocks noChangeArrowheads="1"/>
          </p:cNvSpPr>
          <p:nvPr/>
        </p:nvSpPr>
        <p:spPr bwMode="auto">
          <a:xfrm>
            <a:off x="810001" y="95219"/>
            <a:ext cx="5067272" cy="11387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mj-lt"/>
                <a:ea typeface="Times New Roman" pitchFamily="18" charset="0"/>
                <a:cs typeface="Arial" pitchFamily="34" charset="0"/>
              </a:rPr>
              <a:t>Ministère de l’Enseignement Supérieur et de la Recherche Scientifique</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1200" b="0" i="0" u="none" strike="noStrike" cap="none" normalizeH="0" baseline="0" dirty="0" smtClean="0">
                <a:ln>
                  <a:noFill/>
                </a:ln>
                <a:solidFill>
                  <a:schemeClr val="tx1"/>
                </a:solidFill>
                <a:effectLst/>
                <a:latin typeface="+mj-lt"/>
                <a:ea typeface="Times New Roman" pitchFamily="18" charset="0"/>
                <a:cs typeface="Arial" pitchFamily="34" charset="0"/>
              </a:rPr>
              <a:t>UNIVERSITÉ DES SCIENCES ET DE LA TECHNOLOGIE HOUARI BOUMEDIENE – </a:t>
            </a:r>
            <a:endParaRPr kumimoji="0" lang="fr-FR" sz="1200" b="0" i="0" u="none" strike="noStrike" cap="none" normalizeH="0" baseline="0" dirty="0" smtClean="0">
              <a:ln>
                <a:noFill/>
              </a:ln>
              <a:solidFill>
                <a:schemeClr val="tx1"/>
              </a:solidFill>
              <a:effectLst/>
              <a:latin typeface="+mj-l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US" sz="1200" dirty="0">
                <a:latin typeface="+mj-lt"/>
                <a:ea typeface="Times New Roman" pitchFamily="18" charset="0"/>
                <a:cs typeface="Arial" pitchFamily="34" charset="0"/>
              </a:rPr>
              <a:t>F    A    C    U    L    T    E          D    E          G    E    N    I    E         C    I    V    I    L</a:t>
            </a:r>
          </a:p>
          <a:p>
            <a:pPr algn="ctr" eaLnBrk="0" fontAlgn="base" hangingPunct="0">
              <a:spcBef>
                <a:spcPct val="0"/>
              </a:spcBef>
              <a:spcAft>
                <a:spcPct val="0"/>
              </a:spcAft>
            </a:pPr>
            <a:r>
              <a:rPr kumimoji="0" lang="fr-FR"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 A B O R A T O I R E   </a:t>
            </a:r>
            <a:r>
              <a:rPr kumimoji="0" lang="fr-FR"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 </a:t>
            </a:r>
            <a:r>
              <a:rPr kumimoji="0" lang="fr-FR"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Â T I  D A N S   L’ </a:t>
            </a:r>
            <a:r>
              <a:rPr kumimoji="0" lang="fr-FR"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 </a:t>
            </a:r>
            <a:r>
              <a:rPr kumimoji="0" lang="fr-FR"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 V I R O N N E M E N T</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Rectangle 16"/>
          <p:cNvSpPr/>
          <p:nvPr/>
        </p:nvSpPr>
        <p:spPr>
          <a:xfrm>
            <a:off x="154112" y="5940152"/>
            <a:ext cx="4355008" cy="2446824"/>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fr-FR" sz="1100" b="1" dirty="0" smtClean="0">
                <a:solidFill>
                  <a:schemeClr val="tx2"/>
                </a:solidFill>
              </a:rPr>
              <a:t>Programme</a:t>
            </a:r>
          </a:p>
          <a:p>
            <a:r>
              <a:rPr lang="fr-FR" sz="1100" b="1" dirty="0" smtClean="0">
                <a:solidFill>
                  <a:schemeClr val="tx2"/>
                </a:solidFill>
              </a:rPr>
              <a:t> </a:t>
            </a:r>
          </a:p>
          <a:p>
            <a:r>
              <a:rPr lang="fr-FR" sz="1200" dirty="0" smtClean="0"/>
              <a:t>  9h00 </a:t>
            </a:r>
            <a:r>
              <a:rPr lang="fr-FR" sz="1200" dirty="0"/>
              <a:t>-  9h30   </a:t>
            </a:r>
            <a:r>
              <a:rPr lang="fr-FR" sz="1200" dirty="0" smtClean="0"/>
              <a:t> Accueil des participants </a:t>
            </a:r>
            <a:endParaRPr lang="fr-FR" sz="1200" dirty="0"/>
          </a:p>
          <a:p>
            <a:r>
              <a:rPr lang="fr-FR" sz="1200" dirty="0"/>
              <a:t>  9h30  - 10h00  </a:t>
            </a:r>
            <a:r>
              <a:rPr lang="fr-FR" sz="1200" dirty="0" smtClean="0"/>
              <a:t>Ouverture officielle</a:t>
            </a:r>
            <a:endParaRPr lang="fr-FR" sz="1200" dirty="0"/>
          </a:p>
          <a:p>
            <a:r>
              <a:rPr lang="fr-FR" sz="1200" dirty="0"/>
              <a:t>10h00 - </a:t>
            </a:r>
            <a:r>
              <a:rPr lang="fr-FR" sz="1200" dirty="0" smtClean="0"/>
              <a:t>10h30   Inauguration de la Salle de Conférence FGC + </a:t>
            </a:r>
          </a:p>
          <a:p>
            <a:r>
              <a:rPr lang="fr-FR" sz="1200" dirty="0"/>
              <a:t> </a:t>
            </a:r>
            <a:r>
              <a:rPr lang="fr-FR" sz="1200" dirty="0" smtClean="0"/>
              <a:t>                            Bibliothèque + Réseau LBE </a:t>
            </a:r>
          </a:p>
          <a:p>
            <a:r>
              <a:rPr lang="fr-FR" sz="1200" dirty="0" smtClean="0"/>
              <a:t>10h35 </a:t>
            </a:r>
            <a:r>
              <a:rPr lang="fr-FR" sz="1200" dirty="0"/>
              <a:t>- </a:t>
            </a:r>
            <a:r>
              <a:rPr lang="fr-FR" sz="1200" dirty="0" smtClean="0"/>
              <a:t>11h00   Pause </a:t>
            </a:r>
            <a:r>
              <a:rPr lang="fr-FR" sz="1200" dirty="0"/>
              <a:t>Café </a:t>
            </a:r>
          </a:p>
          <a:p>
            <a:r>
              <a:rPr lang="fr-FR" sz="1200" dirty="0" smtClean="0"/>
              <a:t>11h05 </a:t>
            </a:r>
            <a:r>
              <a:rPr lang="fr-FR" sz="1200" dirty="0"/>
              <a:t>- </a:t>
            </a:r>
            <a:r>
              <a:rPr lang="fr-FR" sz="1200" dirty="0" smtClean="0"/>
              <a:t>11h30   Evaluation de l’Aléa Sismique en Algérie.</a:t>
            </a:r>
          </a:p>
          <a:p>
            <a:r>
              <a:rPr lang="fr-FR" sz="1200" dirty="0"/>
              <a:t> </a:t>
            </a:r>
            <a:r>
              <a:rPr lang="fr-FR" sz="1200" dirty="0" smtClean="0"/>
              <a:t>                            </a:t>
            </a:r>
            <a:r>
              <a:rPr lang="fr-FR" sz="1200" i="1" dirty="0" smtClean="0"/>
              <a:t>(</a:t>
            </a:r>
            <a:r>
              <a:rPr lang="fr-FR" sz="1200" i="1" dirty="0"/>
              <a:t>Prof. </a:t>
            </a:r>
            <a:r>
              <a:rPr lang="fr-FR" sz="1200" i="1" dirty="0" smtClean="0"/>
              <a:t>Abdelhakim Ayadi, USTHB – CRAAG)</a:t>
            </a:r>
            <a:endParaRPr lang="fr-FR" sz="1200" i="1" dirty="0"/>
          </a:p>
          <a:p>
            <a:r>
              <a:rPr lang="fr-FR" sz="1200" dirty="0" smtClean="0"/>
              <a:t>11h30 </a:t>
            </a:r>
            <a:r>
              <a:rPr lang="fr-FR" sz="1200" dirty="0"/>
              <a:t>- </a:t>
            </a:r>
            <a:r>
              <a:rPr lang="fr-FR" sz="1200" dirty="0" smtClean="0"/>
              <a:t>12h00   Durabilité du Béton </a:t>
            </a:r>
            <a:r>
              <a:rPr lang="fr-FR" sz="1200" dirty="0"/>
              <a:t>A</a:t>
            </a:r>
            <a:r>
              <a:rPr lang="fr-FR" sz="1200" dirty="0" smtClean="0"/>
              <a:t>ppliqué au Bâti de l’USTHB</a:t>
            </a:r>
          </a:p>
          <a:p>
            <a:r>
              <a:rPr lang="fr-FR" sz="1200" dirty="0"/>
              <a:t> </a:t>
            </a:r>
            <a:r>
              <a:rPr lang="fr-FR" sz="1200" dirty="0" smtClean="0"/>
              <a:t>                            (</a:t>
            </a:r>
            <a:r>
              <a:rPr lang="fr-FR" sz="1200" i="1" dirty="0" smtClean="0"/>
              <a:t>Prof. Fattoum Kharchi, USTHB - MESRS)</a:t>
            </a:r>
            <a:endParaRPr lang="fr-FR" sz="1200" i="1" dirty="0"/>
          </a:p>
          <a:p>
            <a:r>
              <a:rPr lang="fr-FR" sz="1200" dirty="0" smtClean="0"/>
              <a:t>12h05 - 12h15   Clôture</a:t>
            </a:r>
            <a:endParaRPr lang="fr-FR" sz="1200" dirty="0"/>
          </a:p>
          <a:p>
            <a:endParaRPr lang="fr-FR" sz="1100" b="1" dirty="0">
              <a:solidFill>
                <a:schemeClr val="tx2"/>
              </a:solidFill>
            </a:endParaRPr>
          </a:p>
        </p:txBody>
      </p:sp>
      <p:sp>
        <p:nvSpPr>
          <p:cNvPr id="12" name="Rectangle 11"/>
          <p:cNvSpPr/>
          <p:nvPr/>
        </p:nvSpPr>
        <p:spPr>
          <a:xfrm>
            <a:off x="154112" y="8388424"/>
            <a:ext cx="4355008" cy="600164"/>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ctr"/>
            <a:endParaRPr lang="fr-FR" sz="1100" dirty="0" smtClean="0"/>
          </a:p>
          <a:p>
            <a:pPr algn="ctr"/>
            <a:r>
              <a:rPr lang="fr-FR" sz="1100" dirty="0" smtClean="0"/>
              <a:t>Correspondance </a:t>
            </a:r>
            <a:r>
              <a:rPr lang="fr-FR" sz="1100" dirty="0"/>
              <a:t>: Website : </a:t>
            </a:r>
            <a:r>
              <a:rPr lang="fr-FR" sz="1100" dirty="0" smtClean="0">
                <a:hlinkClick r:id="rId5"/>
              </a:rPr>
              <a:t>www.lbe.usthb.dz</a:t>
            </a:r>
            <a:endParaRPr lang="fr-FR" sz="1100" dirty="0" smtClean="0"/>
          </a:p>
          <a:p>
            <a:pPr algn="ctr"/>
            <a:endParaRPr lang="fr-FR" sz="1100" dirty="0"/>
          </a:p>
        </p:txBody>
      </p:sp>
      <p:sp>
        <p:nvSpPr>
          <p:cNvPr id="15" name="Rectangle 14"/>
          <p:cNvSpPr/>
          <p:nvPr/>
        </p:nvSpPr>
        <p:spPr>
          <a:xfrm>
            <a:off x="4533388" y="8339063"/>
            <a:ext cx="2279988" cy="769441"/>
          </a:xfrm>
          <a:prstGeom prst="rect">
            <a:avLst/>
          </a:prstGeom>
        </p:spPr>
        <p:txBody>
          <a:bodyPr wrap="square">
            <a:spAutoFit/>
          </a:bodyPr>
          <a:lstStyle/>
          <a:p>
            <a:pPr algn="r">
              <a:spcAft>
                <a:spcPts val="0"/>
              </a:spcAft>
            </a:pPr>
            <a:r>
              <a:rPr lang="fr-FR" sz="1100" b="1" dirty="0">
                <a:solidFill>
                  <a:schemeClr val="dk1"/>
                </a:solidFill>
              </a:rPr>
              <a:t>SNC DAHMEN et Cie</a:t>
            </a:r>
          </a:p>
          <a:p>
            <a:pPr algn="r">
              <a:spcAft>
                <a:spcPts val="0"/>
              </a:spcAft>
            </a:pPr>
            <a:r>
              <a:rPr lang="fr-FR" sz="1100" dirty="0">
                <a:solidFill>
                  <a:schemeClr val="dk1"/>
                </a:solidFill>
              </a:rPr>
              <a:t>Vente Matériels Informatiques et Bureautiques</a:t>
            </a:r>
          </a:p>
          <a:p>
            <a:pPr algn="r">
              <a:spcAft>
                <a:spcPts val="0"/>
              </a:spcAft>
            </a:pPr>
            <a:r>
              <a:rPr lang="fr-FR" sz="1100" dirty="0">
                <a:solidFill>
                  <a:schemeClr val="dk1"/>
                </a:solidFill>
              </a:rPr>
              <a:t>493 Rue Sidi </a:t>
            </a:r>
            <a:r>
              <a:rPr lang="fr-FR" sz="1100" dirty="0" err="1">
                <a:solidFill>
                  <a:schemeClr val="dk1"/>
                </a:solidFill>
              </a:rPr>
              <a:t>Okba</a:t>
            </a:r>
            <a:r>
              <a:rPr lang="fr-FR" sz="1100" dirty="0" smtClean="0">
                <a:solidFill>
                  <a:schemeClr val="dk1"/>
                </a:solidFill>
              </a:rPr>
              <a:t>, </a:t>
            </a:r>
            <a:r>
              <a:rPr lang="fr-FR" sz="1100" dirty="0">
                <a:solidFill>
                  <a:schemeClr val="dk1"/>
                </a:solidFill>
              </a:rPr>
              <a:t>Oued </a:t>
            </a:r>
            <a:r>
              <a:rPr lang="fr-FR" sz="1100" dirty="0" err="1">
                <a:solidFill>
                  <a:schemeClr val="dk1"/>
                </a:solidFill>
              </a:rPr>
              <a:t>Smar</a:t>
            </a:r>
            <a:endParaRPr lang="fr-FR" sz="1100" dirty="0">
              <a:solidFill>
                <a:schemeClr val="dk1"/>
              </a:solidFill>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TotalTime>
  <Words>489</Words>
  <Application>Microsoft Office PowerPoint</Application>
  <PresentationFormat>Affichage à l'écran (4:3)</PresentationFormat>
  <Paragraphs>82</Paragraphs>
  <Slides>1</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Times New Roman</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HP</cp:lastModifiedBy>
  <cp:revision>59</cp:revision>
  <cp:lastPrinted>2023-05-11T09:03:56Z</cp:lastPrinted>
  <dcterms:created xsi:type="dcterms:W3CDTF">2023-04-23T07:45:44Z</dcterms:created>
  <dcterms:modified xsi:type="dcterms:W3CDTF">2024-05-15T09:18:46Z</dcterms:modified>
</cp:coreProperties>
</file>