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8" d="100"/>
          <a:sy n="18" d="100"/>
        </p:scale>
        <p:origin x="3144"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fr-FR"/>
              <a:t>Modifiez le style du titre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305609-A89E-4D04-88BF-4178190D7ECD}" type="datetimeFigureOut">
              <a:rPr lang="fr-FR" smtClean="0"/>
              <a:t>09/05/2024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2370564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305609-A89E-4D04-88BF-4178190D7ECD}" type="datetimeFigureOut">
              <a:rPr lang="fr-FR" smtClean="0"/>
              <a:t>09/05/2024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379338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305609-A89E-4D04-88BF-4178190D7ECD}" type="datetimeFigureOut">
              <a:rPr lang="fr-FR" smtClean="0"/>
              <a:t>09/05/2024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72833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305609-A89E-4D04-88BF-4178190D7ECD}" type="datetimeFigureOut">
              <a:rPr lang="fr-FR" smtClean="0"/>
              <a:t>09/05/2024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2379748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fr-FR"/>
              <a:t>Modifiez le style du titre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0305609-A89E-4D04-88BF-4178190D7ECD}" type="datetimeFigureOut">
              <a:rPr lang="fr-FR" smtClean="0"/>
              <a:t>09/05/2024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2205721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305609-A89E-4D04-88BF-4178190D7ECD}" type="datetimeFigureOut">
              <a:rPr lang="fr-FR" smtClean="0"/>
              <a:t>09/05/2024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1794190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fr-FR"/>
              <a:t>Modifiez le style du titre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Cliquez pour modifier les styles du texte du masque</a:t>
            </a:r>
          </a:p>
        </p:txBody>
      </p:sp>
      <p:sp>
        <p:nvSpPr>
          <p:cNvPr id="4" name="Content Placeholder 3"/>
          <p:cNvSpPr>
            <a:spLocks noGrp="1"/>
          </p:cNvSpPr>
          <p:nvPr>
            <p:ph sz="half" idx="2"/>
          </p:nvPr>
        </p:nvSpPr>
        <p:spPr>
          <a:xfrm>
            <a:off x="2085368" y="15635264"/>
            <a:ext cx="12807832" cy="2299711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fr-FR"/>
              <a:t>Cliquez pour modifier les styles du texte du masque</a:t>
            </a:r>
          </a:p>
        </p:txBody>
      </p:sp>
      <p:sp>
        <p:nvSpPr>
          <p:cNvPr id="6" name="Content Placeholder 5"/>
          <p:cNvSpPr>
            <a:spLocks noGrp="1"/>
          </p:cNvSpPr>
          <p:nvPr>
            <p:ph sz="quarter" idx="4"/>
          </p:nvPr>
        </p:nvSpPr>
        <p:spPr>
          <a:xfrm>
            <a:off x="15326828" y="15635264"/>
            <a:ext cx="12870909" cy="2299711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305609-A89E-4D04-88BF-4178190D7ECD}" type="datetimeFigureOut">
              <a:rPr lang="fr-FR" smtClean="0"/>
              <a:t>09/05/2024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4027633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305609-A89E-4D04-88BF-4178190D7ECD}" type="datetimeFigureOut">
              <a:rPr lang="fr-FR" smtClean="0"/>
              <a:t>09/05/2024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332375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305609-A89E-4D04-88BF-4178190D7ECD}" type="datetimeFigureOut">
              <a:rPr lang="fr-FR" smtClean="0"/>
              <a:t>09/05/2024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238664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0305609-A89E-4D04-88BF-4178190D7ECD}" type="datetimeFigureOut">
              <a:rPr lang="fr-FR" smtClean="0"/>
              <a:t>09/05/2024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294631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fr-FR"/>
              <a:t>Modifiez le style du titre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fr-FR"/>
              <a:t>Cliquez sur l'icône pour ajouter une image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0305609-A89E-4D04-88BF-4178190D7ECD}" type="datetimeFigureOut">
              <a:rPr lang="fr-FR" smtClean="0"/>
              <a:t>09/05/2024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49372F0-1BAC-4451-AED4-3525E4D8B0DC}" type="slidenum">
              <a:rPr lang="fr-FR" smtClean="0"/>
              <a:t>‹N°›</a:t>
            </a:fld>
            <a:endParaRPr lang="fr-FR"/>
          </a:p>
        </p:txBody>
      </p:sp>
    </p:spTree>
    <p:extLst>
      <p:ext uri="{BB962C8B-B14F-4D97-AF65-F5344CB8AC3E}">
        <p14:creationId xmlns:p14="http://schemas.microsoft.com/office/powerpoint/2010/main" val="210061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10305609-A89E-4D04-88BF-4178190D7ECD}" type="datetimeFigureOut">
              <a:rPr lang="fr-FR" smtClean="0"/>
              <a:t>09/05/2024</a:t>
            </a:fld>
            <a:endParaRPr lang="fr-FR"/>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49372F0-1BAC-4451-AED4-3525E4D8B0DC}" type="slidenum">
              <a:rPr lang="fr-FR" smtClean="0"/>
              <a:t>‹N°›</a:t>
            </a:fld>
            <a:endParaRPr lang="fr-FR"/>
          </a:p>
        </p:txBody>
      </p:sp>
    </p:spTree>
    <p:extLst>
      <p:ext uri="{BB962C8B-B14F-4D97-AF65-F5344CB8AC3E}">
        <p14:creationId xmlns:p14="http://schemas.microsoft.com/office/powerpoint/2010/main" val="26250257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22264687" y="4375169"/>
            <a:ext cx="3868579" cy="4262320"/>
          </a:xfrm>
          <a:prstGeom prst="roundRect">
            <a:avLst>
              <a:gd name="adj" fmla="val 16667"/>
            </a:avLst>
          </a:prstGeom>
          <a:noFill/>
          <a:ln>
            <a:noFill/>
          </a:ln>
        </p:spPr>
      </p:pic>
      <p:pic>
        <p:nvPicPr>
          <p:cNvPr id="6" name="Image 5"/>
          <p:cNvPicPr>
            <a:picLocks noChangeAspect="1"/>
          </p:cNvPicPr>
          <p:nvPr/>
        </p:nvPicPr>
        <p:blipFill>
          <a:blip r:embed="rId3"/>
          <a:stretch>
            <a:fillRect/>
          </a:stretch>
        </p:blipFill>
        <p:spPr>
          <a:xfrm>
            <a:off x="2678906" y="4119032"/>
            <a:ext cx="4344814" cy="4262320"/>
          </a:xfrm>
          <a:prstGeom prst="rect">
            <a:avLst/>
          </a:prstGeom>
        </p:spPr>
      </p:pic>
      <p:sp>
        <p:nvSpPr>
          <p:cNvPr id="7" name="ZoneTexte 6"/>
          <p:cNvSpPr txBox="1"/>
          <p:nvPr/>
        </p:nvSpPr>
        <p:spPr>
          <a:xfrm>
            <a:off x="1910812" y="5252332"/>
            <a:ext cx="25557479" cy="2862322"/>
          </a:xfrm>
          <a:prstGeom prst="rect">
            <a:avLst/>
          </a:prstGeom>
          <a:noFill/>
        </p:spPr>
        <p:txBody>
          <a:bodyPr wrap="square" rtlCol="0">
            <a:spAutoFit/>
          </a:bodyPr>
          <a:lstStyle/>
          <a:p>
            <a:pPr algn="ctr"/>
            <a:r>
              <a:rPr lang="fr-FR" sz="6000" dirty="0">
                <a:latin typeface="Times New Roman" panose="02020603050405020304" pitchFamily="18" charset="0"/>
                <a:cs typeface="Times New Roman" panose="02020603050405020304" pitchFamily="18" charset="0"/>
              </a:rPr>
              <a:t>SALON D’INNOVATION           </a:t>
            </a:r>
          </a:p>
          <a:p>
            <a:pPr algn="ctr"/>
            <a:r>
              <a:rPr lang="fr-FR" sz="6000" dirty="0">
                <a:latin typeface="Times New Roman" panose="02020603050405020304" pitchFamily="18" charset="0"/>
                <a:cs typeface="Times New Roman" panose="02020603050405020304" pitchFamily="18" charset="0"/>
              </a:rPr>
              <a:t>LABEX-ENTREPREUNARIAT</a:t>
            </a:r>
          </a:p>
          <a:p>
            <a:pPr algn="ctr"/>
            <a:r>
              <a:rPr lang="fr-FR" sz="6000" dirty="0" smtClean="0">
                <a:latin typeface="Times New Roman" panose="02020603050405020304" pitchFamily="18" charset="0"/>
                <a:cs typeface="Times New Roman" panose="02020603050405020304" pitchFamily="18" charset="0"/>
              </a:rPr>
              <a:t>19 MAI 2024</a:t>
            </a:r>
            <a:endParaRPr lang="fr-FR" sz="6000" dirty="0">
              <a:latin typeface="Times New Roman" panose="02020603050405020304" pitchFamily="18" charset="0"/>
              <a:cs typeface="Times New Roman" panose="02020603050405020304" pitchFamily="18" charset="0"/>
            </a:endParaRPr>
          </a:p>
        </p:txBody>
      </p:sp>
      <p:sp>
        <p:nvSpPr>
          <p:cNvPr id="8" name="Rectangle 2"/>
          <p:cNvSpPr>
            <a:spLocks noChangeArrowheads="1"/>
          </p:cNvSpPr>
          <p:nvPr/>
        </p:nvSpPr>
        <p:spPr bwMode="auto">
          <a:xfrm>
            <a:off x="9629776" y="768078"/>
            <a:ext cx="1376172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71850" algn="ctr"/>
                <a:tab pos="5783263" algn="l"/>
              </a:tabLst>
              <a:defRPr>
                <a:solidFill>
                  <a:schemeClr val="tx1"/>
                </a:solidFill>
                <a:latin typeface="Arial" panose="020B0604020202020204" pitchFamily="34" charset="0"/>
              </a:defRPr>
            </a:lvl9pPr>
          </a:lstStyle>
          <a:p>
            <a:pPr defTabSz="914400" rtl="1"/>
            <a:r>
              <a:rPr lang="ar-DZ" sz="6000" dirty="0">
                <a:latin typeface="Calibri" panose="020F0502020204030204" pitchFamily="34" charset="0"/>
                <a:ea typeface="Times New Roman" panose="02020603050405020304" pitchFamily="18" charset="0"/>
                <a:cs typeface="Times New Roman" panose="02020603050405020304" pitchFamily="18" charset="0"/>
              </a:rPr>
              <a:t>الجمهوريــة الجزائريــة الديمقراطيــة الشعبيـــة</a:t>
            </a:r>
            <a:endParaRPr lang="fr-FR" sz="6000" dirty="0"/>
          </a:p>
          <a:p>
            <a:pPr defTabSz="914400"/>
            <a:endParaRPr lang="fr-FR" sz="6000" dirty="0">
              <a:cs typeface="Arial" panose="020B0604020202020204" pitchFamily="34" charset="0"/>
            </a:endParaRPr>
          </a:p>
        </p:txBody>
      </p:sp>
      <p:pic>
        <p:nvPicPr>
          <p:cNvPr id="2049" name="Imag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6832" y="1167534"/>
            <a:ext cx="5893173" cy="189570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p:nvSpPr>
        <p:spPr bwMode="auto">
          <a:xfrm>
            <a:off x="10370103" y="1829907"/>
            <a:ext cx="115740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55700" algn="r"/>
              </a:tabLst>
              <a:defRPr>
                <a:solidFill>
                  <a:schemeClr val="tx1"/>
                </a:solidFill>
                <a:latin typeface="Arial" panose="020B0604020202020204" pitchFamily="34" charset="0"/>
              </a:defRPr>
            </a:lvl1pPr>
            <a:lvl2pPr marL="457200" eaLnBrk="0" fontAlgn="base" hangingPunct="0">
              <a:spcBef>
                <a:spcPct val="0"/>
              </a:spcBef>
              <a:spcAft>
                <a:spcPct val="0"/>
              </a:spcAft>
              <a:tabLst>
                <a:tab pos="1155700" algn="r"/>
              </a:tabLst>
              <a:defRPr>
                <a:solidFill>
                  <a:schemeClr val="tx1"/>
                </a:solidFill>
                <a:latin typeface="Arial" panose="020B0604020202020204" pitchFamily="34" charset="0"/>
              </a:defRPr>
            </a:lvl2pPr>
            <a:lvl3pPr marL="914400" eaLnBrk="0" fontAlgn="base" hangingPunct="0">
              <a:spcBef>
                <a:spcPct val="0"/>
              </a:spcBef>
              <a:spcAft>
                <a:spcPct val="0"/>
              </a:spcAft>
              <a:tabLst>
                <a:tab pos="1155700" algn="r"/>
              </a:tabLst>
              <a:defRPr>
                <a:solidFill>
                  <a:schemeClr val="tx1"/>
                </a:solidFill>
                <a:latin typeface="Arial" panose="020B0604020202020204" pitchFamily="34" charset="0"/>
              </a:defRPr>
            </a:lvl3pPr>
            <a:lvl4pPr marL="1371600" eaLnBrk="0" fontAlgn="base" hangingPunct="0">
              <a:spcBef>
                <a:spcPct val="0"/>
              </a:spcBef>
              <a:spcAft>
                <a:spcPct val="0"/>
              </a:spcAft>
              <a:tabLst>
                <a:tab pos="1155700" algn="r"/>
              </a:tabLst>
              <a:defRPr>
                <a:solidFill>
                  <a:schemeClr val="tx1"/>
                </a:solidFill>
                <a:latin typeface="Arial" panose="020B0604020202020204" pitchFamily="34" charset="0"/>
              </a:defRPr>
            </a:lvl4pPr>
            <a:lvl5pPr marL="1828800" eaLnBrk="0" fontAlgn="base" hangingPunct="0">
              <a:spcBef>
                <a:spcPct val="0"/>
              </a:spcBef>
              <a:spcAft>
                <a:spcPct val="0"/>
              </a:spcAft>
              <a:tabLst>
                <a:tab pos="1155700" algn="r"/>
              </a:tabLst>
              <a:defRPr>
                <a:solidFill>
                  <a:schemeClr val="tx1"/>
                </a:solidFill>
                <a:latin typeface="Arial" panose="020B0604020202020204" pitchFamily="34" charset="0"/>
              </a:defRPr>
            </a:lvl5pPr>
            <a:lvl6pPr marL="2286000" eaLnBrk="0" fontAlgn="base" hangingPunct="0">
              <a:spcBef>
                <a:spcPct val="0"/>
              </a:spcBef>
              <a:spcAft>
                <a:spcPct val="0"/>
              </a:spcAft>
              <a:tabLst>
                <a:tab pos="1155700" algn="r"/>
              </a:tabLst>
              <a:defRPr>
                <a:solidFill>
                  <a:schemeClr val="tx1"/>
                </a:solidFill>
                <a:latin typeface="Arial" panose="020B0604020202020204" pitchFamily="34" charset="0"/>
              </a:defRPr>
            </a:lvl6pPr>
            <a:lvl7pPr marL="2743200" eaLnBrk="0" fontAlgn="base" hangingPunct="0">
              <a:spcBef>
                <a:spcPct val="0"/>
              </a:spcBef>
              <a:spcAft>
                <a:spcPct val="0"/>
              </a:spcAft>
              <a:tabLst>
                <a:tab pos="1155700" algn="r"/>
              </a:tabLst>
              <a:defRPr>
                <a:solidFill>
                  <a:schemeClr val="tx1"/>
                </a:solidFill>
                <a:latin typeface="Arial" panose="020B0604020202020204" pitchFamily="34" charset="0"/>
              </a:defRPr>
            </a:lvl7pPr>
            <a:lvl8pPr marL="3200400" eaLnBrk="0" fontAlgn="base" hangingPunct="0">
              <a:spcBef>
                <a:spcPct val="0"/>
              </a:spcBef>
              <a:spcAft>
                <a:spcPct val="0"/>
              </a:spcAft>
              <a:tabLst>
                <a:tab pos="1155700" algn="r"/>
              </a:tabLst>
              <a:defRPr>
                <a:solidFill>
                  <a:schemeClr val="tx1"/>
                </a:solidFill>
                <a:latin typeface="Arial" panose="020B0604020202020204" pitchFamily="34" charset="0"/>
              </a:defRPr>
            </a:lvl8pPr>
            <a:lvl9pPr marL="3657600" eaLnBrk="0" fontAlgn="base" hangingPunct="0">
              <a:spcBef>
                <a:spcPct val="0"/>
              </a:spcBef>
              <a:spcAft>
                <a:spcPct val="0"/>
              </a:spcAft>
              <a:tabLst>
                <a:tab pos="1155700" algn="r"/>
              </a:tabLst>
              <a:defRPr>
                <a:solidFill>
                  <a:schemeClr val="tx1"/>
                </a:solidFill>
                <a:latin typeface="Arial" panose="020B0604020202020204" pitchFamily="34" charset="0"/>
              </a:defRPr>
            </a:lvl9pPr>
          </a:lstStyle>
          <a:p>
            <a:pPr defTabSz="914400" rtl="1"/>
            <a:r>
              <a:rPr lang="ar-DZ" sz="5400" dirty="0">
                <a:latin typeface="Calibri" panose="020F0502020204030204" pitchFamily="34" charset="0"/>
                <a:ea typeface="Times New Roman" panose="02020603050405020304" pitchFamily="18" charset="0"/>
                <a:cs typeface="Times New Roman" panose="02020603050405020304" pitchFamily="18" charset="0"/>
              </a:rPr>
              <a:t>وزارة التعليــم العالــي والبحــث العلمــي</a:t>
            </a:r>
            <a:endParaRPr lang="en-US" sz="5400" dirty="0">
              <a:ea typeface="Times New Roman" panose="02020603050405020304" pitchFamily="18" charset="0"/>
            </a:endParaRPr>
          </a:p>
          <a:p>
            <a:pPr defTabSz="914400"/>
            <a:r>
              <a:rPr lang="ar-DZ" sz="5400" dirty="0">
                <a:ea typeface="Times New Roman" panose="02020603050405020304" pitchFamily="18" charset="0"/>
                <a:cs typeface="Arial" panose="020B0604020202020204" pitchFamily="34" charset="0"/>
              </a:rPr>
              <a:t>المديرية العامة للبحث العلمي والتطوير التكنولوجي</a:t>
            </a:r>
            <a:r>
              <a:rPr lang="fr-FR" sz="5400" dirty="0">
                <a:cs typeface="Arial" panose="020B0604020202020204" pitchFamily="34" charset="0"/>
              </a:rPr>
              <a:t> </a:t>
            </a:r>
          </a:p>
        </p:txBody>
      </p:sp>
      <p:sp>
        <p:nvSpPr>
          <p:cNvPr id="12" name="Rectangle 1">
            <a:extLst>
              <a:ext uri="{FF2B5EF4-FFF2-40B4-BE49-F238E27FC236}">
                <a16:creationId xmlns:a16="http://schemas.microsoft.com/office/drawing/2014/main" id="{54DCC44C-F1D5-E9A8-87C4-AEC16BF04BEE}"/>
              </a:ext>
            </a:extLst>
          </p:cNvPr>
          <p:cNvSpPr>
            <a:spLocks noChangeArrowheads="1"/>
          </p:cNvSpPr>
          <p:nvPr/>
        </p:nvSpPr>
        <p:spPr bwMode="auto">
          <a:xfrm>
            <a:off x="191318" y="14620590"/>
            <a:ext cx="3027521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panose="020B0604020202020204" pitchFamily="34" charset="0"/>
              </a:rPr>
              <a:t/>
            </a: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3" name="Rectangle : coins arrondis 12">
            <a:extLst>
              <a:ext uri="{FF2B5EF4-FFF2-40B4-BE49-F238E27FC236}">
                <a16:creationId xmlns:a16="http://schemas.microsoft.com/office/drawing/2014/main" id="{5AAA2236-6790-3633-2862-F6523924C9C3}"/>
              </a:ext>
            </a:extLst>
          </p:cNvPr>
          <p:cNvSpPr/>
          <p:nvPr/>
        </p:nvSpPr>
        <p:spPr>
          <a:xfrm>
            <a:off x="1137046" y="9126244"/>
            <a:ext cx="26937159" cy="1700685"/>
          </a:xfrm>
          <a:prstGeom prst="roundRect">
            <a:avLst/>
          </a:prstGeom>
          <a:ln>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5000" b="1" dirty="0" smtClean="0">
                <a:latin typeface="Times New Roman" panose="02020603050405020304" pitchFamily="18" charset="0"/>
                <a:cs typeface="Times New Roman" panose="02020603050405020304" pitchFamily="18" charset="0"/>
              </a:rPr>
              <a:t>PROJETS DE COLLABORATION   LBE – </a:t>
            </a:r>
            <a:r>
              <a:rPr lang="fr-FR" sz="5000" b="1" dirty="0" err="1" smtClean="0">
                <a:latin typeface="Times New Roman" panose="02020603050405020304" pitchFamily="18" charset="0"/>
                <a:cs typeface="Times New Roman" panose="02020603050405020304" pitchFamily="18" charset="0"/>
              </a:rPr>
              <a:t>Tamayouz</a:t>
            </a:r>
            <a:r>
              <a:rPr lang="fr-FR" sz="5000" b="1" smtClean="0">
                <a:latin typeface="Times New Roman" panose="02020603050405020304" pitchFamily="18" charset="0"/>
                <a:cs typeface="Times New Roman" panose="02020603050405020304" pitchFamily="18" charset="0"/>
              </a:rPr>
              <a:t> / CRAT</a:t>
            </a:r>
            <a:endParaRPr lang="fr-FR" sz="5000" b="1" dirty="0">
              <a:latin typeface="Times New Roman" panose="02020603050405020304" pitchFamily="18" charset="0"/>
              <a:cs typeface="Times New Roman" panose="02020603050405020304" pitchFamily="18" charset="0"/>
            </a:endParaRPr>
          </a:p>
        </p:txBody>
      </p:sp>
      <p:sp>
        <p:nvSpPr>
          <p:cNvPr id="3" name="Rectangle : coins arrondis 2">
            <a:extLst>
              <a:ext uri="{FF2B5EF4-FFF2-40B4-BE49-F238E27FC236}">
                <a16:creationId xmlns:a16="http://schemas.microsoft.com/office/drawing/2014/main" id="{D0613D8D-78BA-1BA0-2B4C-4D2773422BC4}"/>
              </a:ext>
            </a:extLst>
          </p:cNvPr>
          <p:cNvSpPr/>
          <p:nvPr/>
        </p:nvSpPr>
        <p:spPr>
          <a:xfrm>
            <a:off x="749936" y="12511329"/>
            <a:ext cx="27324268" cy="6798649"/>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fr-FR" sz="4400" dirty="0" smtClean="0"/>
              <a:t>Ce </a:t>
            </a:r>
            <a:r>
              <a:rPr lang="fr-FR" sz="4400" dirty="0"/>
              <a:t>projet de recherche traite des aspects territoriaux de la prévention et de l'atténuation des risques naturels, en se concentrant principalement sur l'aménagement du territoire et les plans d'utilisation du sol, considérés comme les plus redoutables. Il aborde l'intégration stratégique de la gestion des risques de catastrophe par le biais de mesures réglementaires et de la planification, en cherchant à concilier la gestion des territoires avec celle du risque de catastrophe. Il montre que la gestion des risques de catastrophe (GRC) a évolué au fil du temps, passant d'une approche techniciste à une approche hydraulicienne, notamment en raison de la prise en compte du lien entre GRC et aménagement du territoire</a:t>
            </a:r>
            <a:r>
              <a:rPr lang="fr-FR" sz="4400" dirty="0" smtClean="0"/>
              <a:t>.</a:t>
            </a:r>
            <a:endParaRPr lang="fr-FR" sz="4400" dirty="0"/>
          </a:p>
        </p:txBody>
      </p:sp>
      <p:sp>
        <p:nvSpPr>
          <p:cNvPr id="50" name="ZoneTexte 49">
            <a:extLst>
              <a:ext uri="{FF2B5EF4-FFF2-40B4-BE49-F238E27FC236}">
                <a16:creationId xmlns:a16="http://schemas.microsoft.com/office/drawing/2014/main" id="{7370487C-4146-35F4-DE17-5FBA31778D84}"/>
              </a:ext>
            </a:extLst>
          </p:cNvPr>
          <p:cNvSpPr txBox="1"/>
          <p:nvPr/>
        </p:nvSpPr>
        <p:spPr>
          <a:xfrm>
            <a:off x="855089" y="11580674"/>
            <a:ext cx="13003786" cy="861774"/>
          </a:xfrm>
          <a:prstGeom prst="rect">
            <a:avLst/>
          </a:prstGeom>
          <a:noFill/>
        </p:spPr>
        <p:txBody>
          <a:bodyPr wrap="square" rtlCol="0">
            <a:spAutoFit/>
          </a:bodyPr>
          <a:lstStyle/>
          <a:p>
            <a:r>
              <a:rPr lang="fr-FR" sz="5000" b="1" dirty="0" smtClean="0">
                <a:latin typeface="Times New Roman" panose="02020603050405020304" pitchFamily="18" charset="0"/>
                <a:cs typeface="Times New Roman" panose="02020603050405020304" pitchFamily="18" charset="0"/>
              </a:rPr>
              <a:t>Projet 01: Gestions des risques naturels</a:t>
            </a:r>
            <a:endParaRPr lang="fr-FR" sz="5000" b="1" dirty="0">
              <a:latin typeface="Times New Roman" panose="02020603050405020304" pitchFamily="18" charset="0"/>
              <a:cs typeface="Times New Roman" panose="02020603050405020304" pitchFamily="18" charset="0"/>
            </a:endParaRPr>
          </a:p>
        </p:txBody>
      </p:sp>
      <p:sp>
        <p:nvSpPr>
          <p:cNvPr id="24" name="Rectangle : coins arrondis 2">
            <a:extLst>
              <a:ext uri="{FF2B5EF4-FFF2-40B4-BE49-F238E27FC236}">
                <a16:creationId xmlns:a16="http://schemas.microsoft.com/office/drawing/2014/main" id="{D0613D8D-78BA-1BA0-2B4C-4D2773422BC4}"/>
              </a:ext>
            </a:extLst>
          </p:cNvPr>
          <p:cNvSpPr/>
          <p:nvPr/>
        </p:nvSpPr>
        <p:spPr>
          <a:xfrm>
            <a:off x="749936" y="21084991"/>
            <a:ext cx="27324268" cy="11390660"/>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lang="fr-FR" sz="4400" dirty="0" smtClean="0"/>
          </a:p>
          <a:p>
            <a:pPr algn="just"/>
            <a:endParaRPr lang="fr-FR" sz="4400" dirty="0"/>
          </a:p>
          <a:p>
            <a:pPr algn="just"/>
            <a:r>
              <a:rPr lang="fr-FR" sz="4400" dirty="0" smtClean="0"/>
              <a:t>Le </a:t>
            </a:r>
            <a:r>
              <a:rPr lang="fr-FR" sz="4400" dirty="0"/>
              <a:t>projet que nous développons s’inscrit dans les domaines jugés prioritaires de par le monde puisse qu’ils touchent aux</a:t>
            </a:r>
            <a:r>
              <a:rPr lang="fr-FR" sz="4400" b="1" dirty="0"/>
              <a:t> aspects environnementaux, développement durable et énergies renouvelables</a:t>
            </a:r>
            <a:r>
              <a:rPr lang="fr-FR" sz="4400" b="1" dirty="0" smtClean="0"/>
              <a:t>.</a:t>
            </a:r>
            <a:r>
              <a:rPr lang="fr-FR" sz="4400" dirty="0"/>
              <a:t> L’Algérie est un pays très riche en termes de gisements minéraux naturels dont ils ne sont pas encore exploités dans la production de ces Eco-ciments.  Ces gisements de nature siliceuse ou silico-aluminate peuvent être une meilleure alternative pour produire une gamme de ciment de hautes qualités pouvant assurer une meilleur durabilité des ouvrages en béton vis à vis tout agression externe. </a:t>
            </a:r>
          </a:p>
          <a:p>
            <a:pPr algn="just"/>
            <a:r>
              <a:rPr lang="fr-FR" sz="4400" dirty="0"/>
              <a:t>Dans ce projet nous nous intéressant aux différents gisements et en particulier à la poudre de quartz, issue du broyage du sable naturel très abondant au Sud algérien. Ainsi que les Alumino-silicates tel que le Métakaolin et la perlite présents dans plusieurs régions en </a:t>
            </a:r>
            <a:r>
              <a:rPr lang="fr-FR" sz="4400" dirty="0" smtClean="0"/>
              <a:t>Algérie </a:t>
            </a:r>
            <a:r>
              <a:rPr lang="fr-FR" sz="4400" dirty="0"/>
              <a:t>L’objectif de notre projet consiste essentiellement à l’élaboration de nouvelles formulations de béton répondants aux exigences du développement durable. Ainsi qu’à la concrétisation et la fabrication d’un ciment ternaire à base d’ajouts cimentaires qui ne sont pas encore introduits dans la fabrication cimentaire en Algérie.</a:t>
            </a:r>
          </a:p>
          <a:p>
            <a:pPr algn="just"/>
            <a:r>
              <a:rPr lang="fr-FR" sz="4400" dirty="0"/>
              <a:t> </a:t>
            </a:r>
          </a:p>
          <a:p>
            <a:pPr algn="just"/>
            <a:r>
              <a:rPr lang="fr-FR" sz="4400" dirty="0"/>
              <a:t>C</a:t>
            </a:r>
            <a:r>
              <a:rPr lang="fr-FR" sz="4400" dirty="0" smtClean="0"/>
              <a:t>es </a:t>
            </a:r>
            <a:r>
              <a:rPr lang="fr-FR" sz="4400" dirty="0"/>
              <a:t>objectifs nécessitent un cadre de travail solide avec la collaboration des collectivités et des entreprises </a:t>
            </a:r>
            <a:r>
              <a:rPr lang="fr-FR" sz="4400" dirty="0" smtClean="0"/>
              <a:t>industrielles.</a:t>
            </a:r>
            <a:endParaRPr lang="fr-FR" sz="4400" dirty="0"/>
          </a:p>
          <a:p>
            <a:pPr algn="just"/>
            <a:r>
              <a:rPr lang="fr-FR" sz="4000" dirty="0" smtClean="0">
                <a:latin typeface="Times New Roman" panose="02020603050405020304" pitchFamily="18" charset="0"/>
                <a:cs typeface="Times New Roman" panose="02020603050405020304" pitchFamily="18" charset="0"/>
              </a:rPr>
              <a:t>. </a:t>
            </a:r>
            <a:endParaRPr lang="fr-FR" sz="4000" dirty="0">
              <a:latin typeface="Times New Roman" panose="02020603050405020304" pitchFamily="18" charset="0"/>
              <a:cs typeface="Times New Roman" panose="02020603050405020304" pitchFamily="18" charset="0"/>
            </a:endParaRPr>
          </a:p>
        </p:txBody>
      </p:sp>
      <p:sp>
        <p:nvSpPr>
          <p:cNvPr id="26" name="ZoneTexte 25">
            <a:extLst>
              <a:ext uri="{FF2B5EF4-FFF2-40B4-BE49-F238E27FC236}">
                <a16:creationId xmlns:a16="http://schemas.microsoft.com/office/drawing/2014/main" id="{7370487C-4146-35F4-DE17-5FBA31778D84}"/>
              </a:ext>
            </a:extLst>
          </p:cNvPr>
          <p:cNvSpPr txBox="1"/>
          <p:nvPr/>
        </p:nvSpPr>
        <p:spPr>
          <a:xfrm>
            <a:off x="855088" y="19803793"/>
            <a:ext cx="27219116" cy="1692771"/>
          </a:xfrm>
          <a:prstGeom prst="rect">
            <a:avLst/>
          </a:prstGeom>
          <a:noFill/>
        </p:spPr>
        <p:txBody>
          <a:bodyPr wrap="square" rtlCol="0">
            <a:spAutoFit/>
          </a:bodyPr>
          <a:lstStyle/>
          <a:p>
            <a:r>
              <a:rPr lang="fr-FR" sz="5000" b="1" dirty="0" smtClean="0">
                <a:latin typeface="Times New Roman" panose="02020603050405020304" pitchFamily="18" charset="0"/>
                <a:cs typeface="Times New Roman" panose="02020603050405020304" pitchFamily="18" charset="0"/>
              </a:rPr>
              <a:t>Projet 02: </a:t>
            </a:r>
            <a:r>
              <a:rPr lang="fr-FR" sz="5400" b="1" dirty="0" smtClean="0"/>
              <a:t>Valorisation </a:t>
            </a:r>
            <a:r>
              <a:rPr lang="fr-FR" sz="5400" b="1" dirty="0"/>
              <a:t>des Déchets Naturels et Artificiels dans le Domaine du Génie Civil </a:t>
            </a:r>
            <a:endParaRPr lang="fr-FR" sz="5400" dirty="0"/>
          </a:p>
          <a:p>
            <a:endParaRPr lang="fr-FR" sz="5000" b="1" dirty="0">
              <a:latin typeface="Times New Roman" panose="02020603050405020304" pitchFamily="18" charset="0"/>
              <a:cs typeface="Times New Roman" panose="02020603050405020304" pitchFamily="18" charset="0"/>
            </a:endParaRPr>
          </a:p>
        </p:txBody>
      </p:sp>
      <p:sp>
        <p:nvSpPr>
          <p:cNvPr id="28" name="ZoneTexte 27">
            <a:extLst>
              <a:ext uri="{FF2B5EF4-FFF2-40B4-BE49-F238E27FC236}">
                <a16:creationId xmlns:a16="http://schemas.microsoft.com/office/drawing/2014/main" id="{7370487C-4146-35F4-DE17-5FBA31778D84}"/>
              </a:ext>
            </a:extLst>
          </p:cNvPr>
          <p:cNvSpPr txBox="1"/>
          <p:nvPr/>
        </p:nvSpPr>
        <p:spPr>
          <a:xfrm>
            <a:off x="855088" y="32744592"/>
            <a:ext cx="27219116" cy="1692771"/>
          </a:xfrm>
          <a:prstGeom prst="rect">
            <a:avLst/>
          </a:prstGeom>
          <a:noFill/>
        </p:spPr>
        <p:txBody>
          <a:bodyPr wrap="square" rtlCol="0">
            <a:spAutoFit/>
          </a:bodyPr>
          <a:lstStyle/>
          <a:p>
            <a:r>
              <a:rPr lang="fr-FR" sz="5000" b="1" dirty="0" smtClean="0">
                <a:latin typeface="Times New Roman" panose="02020603050405020304" pitchFamily="18" charset="0"/>
                <a:cs typeface="Times New Roman" panose="02020603050405020304" pitchFamily="18" charset="0"/>
              </a:rPr>
              <a:t>Projet 03: </a:t>
            </a:r>
            <a:r>
              <a:rPr lang="fr-FR" sz="5400" b="1" dirty="0"/>
              <a:t>Matériaux de Génie Civil à Faible Impact </a:t>
            </a:r>
            <a:r>
              <a:rPr lang="fr-FR" sz="5400" b="1" dirty="0" smtClean="0"/>
              <a:t>Environnemental ‘</a:t>
            </a:r>
            <a:r>
              <a:rPr lang="fr-FR" sz="5400" b="1" dirty="0"/>
              <a:t>Green  Materials’.</a:t>
            </a:r>
            <a:endParaRPr lang="fr-FR" sz="5400" dirty="0"/>
          </a:p>
          <a:p>
            <a:endParaRPr lang="fr-FR" sz="5000" b="1" dirty="0">
              <a:latin typeface="Times New Roman" panose="02020603050405020304" pitchFamily="18" charset="0"/>
              <a:cs typeface="Times New Roman" panose="02020603050405020304" pitchFamily="18" charset="0"/>
            </a:endParaRPr>
          </a:p>
        </p:txBody>
      </p:sp>
      <p:sp>
        <p:nvSpPr>
          <p:cNvPr id="29" name="Rectangle : coins arrondis 2">
            <a:extLst>
              <a:ext uri="{FF2B5EF4-FFF2-40B4-BE49-F238E27FC236}">
                <a16:creationId xmlns:a16="http://schemas.microsoft.com/office/drawing/2014/main" id="{D0613D8D-78BA-1BA0-2B4C-4D2773422BC4}"/>
              </a:ext>
            </a:extLst>
          </p:cNvPr>
          <p:cNvSpPr/>
          <p:nvPr/>
        </p:nvSpPr>
        <p:spPr>
          <a:xfrm>
            <a:off x="749935" y="33756849"/>
            <a:ext cx="27324269" cy="8735857"/>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endParaRPr lang="fr-FR" sz="4400" dirty="0" smtClean="0"/>
          </a:p>
          <a:p>
            <a:endParaRPr lang="fr-FR" sz="4400" dirty="0"/>
          </a:p>
          <a:p>
            <a:pPr algn="just"/>
            <a:r>
              <a:rPr lang="fr-FR" sz="4400" dirty="0" smtClean="0"/>
              <a:t>La </a:t>
            </a:r>
            <a:r>
              <a:rPr lang="fr-FR" sz="4400" dirty="0"/>
              <a:t>présente étude vise à valoriser Amélioration de l'efficacité énergétique des matériaux : Promouvoir l'utilisation de matériaux qui contribuent à une meilleure isolation thermique, réduisant ainsi la consommation d'énergie nécessaire pour le chauffage et la climatisation des bâtiments</a:t>
            </a:r>
          </a:p>
          <a:p>
            <a:pPr algn="just"/>
            <a:r>
              <a:rPr lang="fr-FR" sz="4400" dirty="0"/>
              <a:t>La diversité des matériaux recyclés pouvant être utilisés dans la construction est très importante, démontrant ainsi les nombreuses possibilités de réduire l'empreinte environnementale tout en maintenant des niveaux de performance satisfaisante.</a:t>
            </a:r>
          </a:p>
          <a:p>
            <a:pPr algn="just"/>
            <a:r>
              <a:rPr lang="fr-FR" sz="4400" dirty="0"/>
              <a:t>Le stockage important des déchets de démolition, produits des secteurs du Bâtiment  et industriel sont à l’origine de grands risques environnementaux.</a:t>
            </a:r>
          </a:p>
          <a:p>
            <a:pPr algn="just"/>
            <a:r>
              <a:rPr lang="fr-FR" sz="4400" dirty="0"/>
              <a:t>La présente étude vise à valoriser ces déchets en les combinant avec des matériaux locaux abondant , comme par exemple le  sable de dune  pour formuler un  matériau routier innovant qui répond à nos besoins en technique routière. </a:t>
            </a:r>
          </a:p>
          <a:p>
            <a:r>
              <a:rPr lang="fr-FR" sz="4000" dirty="0" smtClean="0">
                <a:latin typeface="Times New Roman" panose="02020603050405020304" pitchFamily="18" charset="0"/>
                <a:cs typeface="Times New Roman" panose="02020603050405020304" pitchFamily="18" charset="0"/>
              </a:rPr>
              <a:t>. </a:t>
            </a:r>
            <a:endParaRPr lang="fr-F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536948"/>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589</TotalTime>
  <Words>483</Words>
  <Application>Microsoft Office PowerPoint</Application>
  <PresentationFormat>Personnalisé</PresentationFormat>
  <Paragraphs>26</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Times New Roman</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HP</cp:lastModifiedBy>
  <cp:revision>15</cp:revision>
  <dcterms:created xsi:type="dcterms:W3CDTF">2024-03-29T15:13:54Z</dcterms:created>
  <dcterms:modified xsi:type="dcterms:W3CDTF">2024-05-09T07:38:38Z</dcterms:modified>
</cp:coreProperties>
</file>