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88163"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3132" y="11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541B15B6-854E-4DF8-9131-86EE0A27DD7D}" type="datetimeFigureOut">
              <a:rPr lang="fr-FR" smtClean="0"/>
              <a:t>08/05/2023</a:t>
            </a:fld>
            <a:endParaRPr lang="fr-FR"/>
          </a:p>
        </p:txBody>
      </p:sp>
      <p:sp>
        <p:nvSpPr>
          <p:cNvPr id="4" name="Espace réservé de l'image des diapositives 3"/>
          <p:cNvSpPr>
            <a:spLocks noGrp="1" noRot="1" noChangeAspect="1"/>
          </p:cNvSpPr>
          <p:nvPr>
            <p:ph type="sldImg" idx="2"/>
          </p:nvPr>
        </p:nvSpPr>
        <p:spPr>
          <a:xfrm>
            <a:off x="2176463" y="1252538"/>
            <a:ext cx="2535237" cy="3382962"/>
          </a:xfrm>
          <a:prstGeom prst="rect">
            <a:avLst/>
          </a:prstGeom>
          <a:noFill/>
          <a:ln w="12700">
            <a:solidFill>
              <a:prstClr val="black"/>
            </a:solidFill>
          </a:ln>
        </p:spPr>
        <p:txBody>
          <a:bodyPr vert="horz" lIns="96625" tIns="48312" rIns="96625" bIns="48312" rtlCol="0" anchor="ctr"/>
          <a:lstStyle/>
          <a:p>
            <a:endParaRPr lang="fr-FR"/>
          </a:p>
        </p:txBody>
      </p:sp>
      <p:sp>
        <p:nvSpPr>
          <p:cNvPr id="5" name="Espace réservé des notes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D4B57ED3-16AE-491D-8404-2FD85DFC0471}" type="slidenum">
              <a:rPr lang="fr-FR" smtClean="0"/>
              <a:t>‹N°›</a:t>
            </a:fld>
            <a:endParaRPr lang="fr-FR"/>
          </a:p>
        </p:txBody>
      </p:sp>
    </p:spTree>
    <p:extLst>
      <p:ext uri="{BB962C8B-B14F-4D97-AF65-F5344CB8AC3E}">
        <p14:creationId xmlns:p14="http://schemas.microsoft.com/office/powerpoint/2010/main" val="162638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4B57ED3-16AE-491D-8404-2FD85DFC0471}" type="slidenum">
              <a:rPr lang="fr-FR" smtClean="0"/>
              <a:t>1</a:t>
            </a:fld>
            <a:endParaRPr lang="fr-FR"/>
          </a:p>
        </p:txBody>
      </p:sp>
    </p:spTree>
    <p:extLst>
      <p:ext uri="{BB962C8B-B14F-4D97-AF65-F5344CB8AC3E}">
        <p14:creationId xmlns:p14="http://schemas.microsoft.com/office/powerpoint/2010/main" val="231143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F78D25-1A60-42DC-8107-C39D3438FADD}" type="datetimeFigureOut">
              <a:rPr lang="fr-FR" smtClean="0"/>
              <a:t>08/05/2023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F78D25-1A60-42DC-8107-C39D3438FADD}" type="datetimeFigureOut">
              <a:rPr lang="fr-FR" smtClean="0"/>
              <a:t>08/05/2023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4F78D25-1A60-42DC-8107-C39D3438FADD}" type="datetimeFigureOut">
              <a:rPr lang="fr-FR" smtClean="0"/>
              <a:t>08/05/2023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F78D25-1A60-42DC-8107-C39D3438FADD}" type="datetimeFigureOut">
              <a:rPr lang="fr-FR" smtClean="0"/>
              <a:t>08/05/2023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F78D25-1A60-42DC-8107-C39D3438FADD}" type="datetimeFigureOut">
              <a:rPr lang="fr-FR" smtClean="0"/>
              <a:t>08/05/2023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F78D25-1A60-42DC-8107-C39D3438FADD}" type="datetimeFigureOut">
              <a:rPr lang="fr-FR" smtClean="0"/>
              <a:t>08/05/2023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EC66D79-73BB-4EC4-91E0-2131E992B0F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0" y="928662"/>
            <a:ext cx="6858000" cy="500066"/>
          </a:xfrm>
        </p:spPr>
        <p:txBody>
          <a:bodyPr>
            <a:noAutofit/>
          </a:bodyPr>
          <a:lstStyle/>
          <a:p>
            <a:pPr algn="ctr"/>
            <a:endParaRPr lang="fr-FR" sz="1100" dirty="0" smtClean="0"/>
          </a:p>
          <a:p>
            <a:pPr algn="ctr"/>
            <a:r>
              <a:rPr lang="fr-FR" sz="1400" dirty="0" smtClean="0"/>
              <a:t>JOURNÉE </a:t>
            </a:r>
            <a:r>
              <a:rPr lang="fr-FR" sz="1400" dirty="0"/>
              <a:t>SCIENTIFIQUE DU LBE – </a:t>
            </a:r>
            <a:r>
              <a:rPr lang="fr-FR" sz="1400" dirty="0" smtClean="0"/>
              <a:t>Tamayouz</a:t>
            </a:r>
          </a:p>
          <a:p>
            <a:pPr algn="ctr"/>
            <a:r>
              <a:rPr lang="fr-FR" sz="1400" dirty="0" smtClean="0"/>
              <a:t>STARTUP  HALL – </a:t>
            </a:r>
            <a:r>
              <a:rPr lang="fr-FR" sz="1400" dirty="0"/>
              <a:t>DIMANCHE </a:t>
            </a:r>
            <a:r>
              <a:rPr lang="fr-FR" sz="1400" dirty="0" smtClean="0"/>
              <a:t>21 MAI 2023</a:t>
            </a:r>
            <a:endParaRPr lang="fr-FR" sz="1800" dirty="0"/>
          </a:p>
        </p:txBody>
      </p:sp>
      <p:sp>
        <p:nvSpPr>
          <p:cNvPr id="7" name="Espace réservé du texte 6"/>
          <p:cNvSpPr>
            <a:spLocks noGrp="1"/>
          </p:cNvSpPr>
          <p:nvPr>
            <p:ph type="body" sz="quarter" idx="3"/>
          </p:nvPr>
        </p:nvSpPr>
        <p:spPr>
          <a:xfrm>
            <a:off x="4578683" y="1471000"/>
            <a:ext cx="2088232" cy="6912768"/>
          </a:xfrm>
        </p:spPr>
        <p:style>
          <a:lnRef idx="1">
            <a:schemeClr val="accent5"/>
          </a:lnRef>
          <a:fillRef idx="2">
            <a:schemeClr val="accent5"/>
          </a:fillRef>
          <a:effectRef idx="1">
            <a:schemeClr val="accent5"/>
          </a:effectRef>
          <a:fontRef idx="minor">
            <a:schemeClr val="dk1"/>
          </a:fontRef>
        </p:style>
        <p:txBody>
          <a:bodyPr>
            <a:noAutofit/>
          </a:bodyPr>
          <a:lstStyle/>
          <a:p>
            <a:endParaRPr lang="fr-FR" sz="1100" dirty="0" smtClean="0">
              <a:solidFill>
                <a:schemeClr val="tx2"/>
              </a:solidFill>
            </a:endParaRPr>
          </a:p>
          <a:p>
            <a:endParaRPr lang="fr-FR" sz="1100" dirty="0">
              <a:solidFill>
                <a:schemeClr val="tx2"/>
              </a:solidFill>
            </a:endParaRPr>
          </a:p>
          <a:p>
            <a:endParaRPr lang="fr-FR" sz="1100" dirty="0" smtClean="0">
              <a:solidFill>
                <a:schemeClr val="tx2"/>
              </a:solidFill>
            </a:endParaRPr>
          </a:p>
          <a:p>
            <a:endParaRPr lang="fr-FR" sz="1100" dirty="0">
              <a:solidFill>
                <a:schemeClr val="tx2"/>
              </a:solidFill>
            </a:endParaRPr>
          </a:p>
          <a:p>
            <a:endParaRPr lang="fr-FR" sz="1100" dirty="0" smtClean="0">
              <a:solidFill>
                <a:schemeClr val="tx2"/>
              </a:solidFill>
            </a:endParaRPr>
          </a:p>
          <a:p>
            <a:endParaRPr lang="fr-FR" sz="1100" dirty="0">
              <a:solidFill>
                <a:schemeClr val="tx2"/>
              </a:solidFill>
            </a:endParaRPr>
          </a:p>
          <a:p>
            <a:endParaRPr lang="fr-FR" sz="1100" dirty="0" smtClean="0">
              <a:solidFill>
                <a:schemeClr val="tx2"/>
              </a:solidFill>
            </a:endParaRPr>
          </a:p>
          <a:p>
            <a:endParaRPr lang="fr-FR" sz="1100" dirty="0">
              <a:solidFill>
                <a:schemeClr val="tx2"/>
              </a:solidFill>
            </a:endParaRPr>
          </a:p>
          <a:p>
            <a:r>
              <a:rPr lang="fr-FR" sz="1100" dirty="0" smtClean="0">
                <a:solidFill>
                  <a:schemeClr val="tx2"/>
                </a:solidFill>
              </a:rPr>
              <a:t>Présidents </a:t>
            </a:r>
            <a:r>
              <a:rPr lang="fr-FR" sz="1100" dirty="0">
                <a:solidFill>
                  <a:schemeClr val="tx2"/>
                </a:solidFill>
              </a:rPr>
              <a:t>d’honneur</a:t>
            </a:r>
          </a:p>
          <a:p>
            <a:r>
              <a:rPr lang="fr-FR" sz="1100" b="0" dirty="0"/>
              <a:t>Pr</a:t>
            </a:r>
            <a:r>
              <a:rPr lang="fr-FR" sz="1100" b="0" dirty="0" smtClean="0"/>
              <a:t>. D</a:t>
            </a:r>
            <a:r>
              <a:rPr lang="fr-FR" sz="1100" b="0" dirty="0"/>
              <a:t>. AKRETCHE, Recteur </a:t>
            </a:r>
            <a:r>
              <a:rPr lang="fr-FR" sz="1100" b="0" dirty="0" smtClean="0"/>
              <a:t> de USTHB</a:t>
            </a:r>
          </a:p>
          <a:p>
            <a:r>
              <a:rPr lang="fr-FR" sz="1100" b="0" dirty="0" smtClean="0"/>
              <a:t>Pr</a:t>
            </a:r>
            <a:r>
              <a:rPr lang="fr-FR" sz="1100" b="0" dirty="0"/>
              <a:t>. </a:t>
            </a:r>
            <a:r>
              <a:rPr lang="fr-FR" sz="1100" b="0" dirty="0" smtClean="0"/>
              <a:t>M. CHABAAT, </a:t>
            </a:r>
            <a:r>
              <a:rPr lang="fr-FR" sz="1100" b="0" dirty="0"/>
              <a:t>Directeur du </a:t>
            </a:r>
            <a:r>
              <a:rPr lang="fr-FR" sz="1100" b="0" dirty="0" smtClean="0"/>
              <a:t>LBE</a:t>
            </a:r>
            <a:endParaRPr lang="fr-FR" sz="1100" b="0" dirty="0"/>
          </a:p>
          <a:p>
            <a:endParaRPr lang="fr-FR" sz="1100" dirty="0" smtClean="0">
              <a:solidFill>
                <a:schemeClr val="tx2"/>
              </a:solidFill>
            </a:endParaRPr>
          </a:p>
          <a:p>
            <a:r>
              <a:rPr lang="fr-FR" sz="1100" dirty="0" smtClean="0">
                <a:solidFill>
                  <a:schemeClr val="tx2"/>
                </a:solidFill>
              </a:rPr>
              <a:t>Comité </a:t>
            </a:r>
            <a:r>
              <a:rPr lang="fr-FR" sz="1100" dirty="0">
                <a:solidFill>
                  <a:schemeClr val="tx2"/>
                </a:solidFill>
              </a:rPr>
              <a:t>d’organisation</a:t>
            </a:r>
          </a:p>
          <a:p>
            <a:r>
              <a:rPr lang="fr-FR" sz="1100" b="0" dirty="0" smtClean="0"/>
              <a:t>Pr. TOUATI Mokhtar, Président</a:t>
            </a:r>
          </a:p>
          <a:p>
            <a:r>
              <a:rPr lang="fr-FR" sz="1100" b="0" dirty="0" smtClean="0"/>
              <a:t>Dr. ARROUDJ KARIMA</a:t>
            </a:r>
          </a:p>
          <a:p>
            <a:r>
              <a:rPr lang="fr-FR" sz="1100" b="0" dirty="0" smtClean="0"/>
              <a:t>Dr. AYAS Hillal</a:t>
            </a:r>
          </a:p>
          <a:p>
            <a:r>
              <a:rPr lang="fr-FR" sz="1100" b="0" dirty="0">
                <a:solidFill>
                  <a:schemeClr val="tx1"/>
                </a:solidFill>
              </a:rPr>
              <a:t>Dr. BELGACEM Med El Ghazal</a:t>
            </a:r>
          </a:p>
          <a:p>
            <a:r>
              <a:rPr lang="fr-FR" sz="1100" b="0" dirty="0">
                <a:solidFill>
                  <a:schemeClr val="tx1"/>
                </a:solidFill>
              </a:rPr>
              <a:t>Dr. CHALAH Farid</a:t>
            </a:r>
          </a:p>
          <a:p>
            <a:r>
              <a:rPr lang="fr-FR" sz="1100" b="0" dirty="0" smtClean="0">
                <a:solidFill>
                  <a:schemeClr val="tx1"/>
                </a:solidFill>
              </a:rPr>
              <a:t>Dr. OULD KHAOUA Younes</a:t>
            </a:r>
          </a:p>
          <a:p>
            <a:r>
              <a:rPr lang="fr-FR" sz="1100" b="0" dirty="0" smtClean="0"/>
              <a:t>Dr</a:t>
            </a:r>
            <a:r>
              <a:rPr lang="fr-FR" sz="1100" b="0" dirty="0"/>
              <a:t>. SLIMANI ADEL </a:t>
            </a:r>
          </a:p>
          <a:p>
            <a:endParaRPr lang="fr-FR" sz="1100" dirty="0" smtClean="0">
              <a:solidFill>
                <a:schemeClr val="tx2"/>
              </a:solidFill>
            </a:endParaRPr>
          </a:p>
          <a:p>
            <a:r>
              <a:rPr lang="fr-FR" sz="1100" dirty="0" smtClean="0">
                <a:solidFill>
                  <a:schemeClr val="tx2"/>
                </a:solidFill>
              </a:rPr>
              <a:t>Comité Scientifique</a:t>
            </a:r>
            <a:endParaRPr lang="fr-FR" sz="1100" b="0" dirty="0" smtClean="0"/>
          </a:p>
          <a:p>
            <a:r>
              <a:rPr lang="fr-FR" sz="1100" b="0" dirty="0" smtClean="0"/>
              <a:t>Pr. Djillali Benouar</a:t>
            </a:r>
          </a:p>
          <a:p>
            <a:r>
              <a:rPr lang="fr-FR" sz="1100" b="0" dirty="0"/>
              <a:t>Pr.</a:t>
            </a:r>
            <a:r>
              <a:rPr lang="fr-FR" sz="1100" dirty="0"/>
              <a:t> </a:t>
            </a:r>
            <a:r>
              <a:rPr lang="fr-FR" sz="1100" b="0" dirty="0"/>
              <a:t>Mohamed Chabaat</a:t>
            </a:r>
          </a:p>
          <a:p>
            <a:r>
              <a:rPr lang="fr-FR" sz="1100" b="0" dirty="0" smtClean="0"/>
              <a:t>Pr. Mohamed Chemrouk</a:t>
            </a:r>
            <a:endParaRPr lang="fr-FR" sz="1100" b="0" dirty="0"/>
          </a:p>
          <a:p>
            <a:r>
              <a:rPr lang="fr-FR" sz="1100" b="0" dirty="0"/>
              <a:t>Pr. Fattoum </a:t>
            </a:r>
            <a:r>
              <a:rPr lang="fr-FR" sz="1100" b="0" dirty="0" smtClean="0"/>
              <a:t>Kharchi</a:t>
            </a:r>
          </a:p>
          <a:p>
            <a:r>
              <a:rPr lang="fr-FR" sz="1100" b="0" dirty="0"/>
              <a:t>Pr. Mohamed Nadjib Oudjit</a:t>
            </a:r>
          </a:p>
          <a:p>
            <a:r>
              <a:rPr lang="fr-FR" sz="1100" b="0" dirty="0" smtClean="0"/>
              <a:t>Pr. Nacer Touati Ihaddoudene</a:t>
            </a:r>
          </a:p>
          <a:p>
            <a:r>
              <a:rPr lang="fr-FR" sz="1100" b="0" dirty="0"/>
              <a:t>Pr. Belkacem Moussai</a:t>
            </a:r>
          </a:p>
          <a:p>
            <a:r>
              <a:rPr lang="fr-FR" sz="1100" b="0" dirty="0" smtClean="0"/>
              <a:t>Pr. Mokhtar Touati</a:t>
            </a:r>
          </a:p>
          <a:p>
            <a:r>
              <a:rPr lang="fr-FR" sz="1100" b="0" dirty="0"/>
              <a:t>Pr. Fatiha Ammari</a:t>
            </a:r>
          </a:p>
          <a:p>
            <a:r>
              <a:rPr lang="fr-FR" sz="1100" b="0" dirty="0" smtClean="0"/>
              <a:t>Pr</a:t>
            </a:r>
            <a:r>
              <a:rPr lang="fr-FR" sz="1100" b="0" dirty="0"/>
              <a:t>. Kheiredine  </a:t>
            </a:r>
            <a:r>
              <a:rPr lang="fr-FR" sz="1100" b="0" dirty="0" smtClean="0"/>
              <a:t>Aoudjane</a:t>
            </a:r>
          </a:p>
          <a:p>
            <a:r>
              <a:rPr lang="en-GB" sz="1100" b="0" dirty="0"/>
              <a:t>Pr. Aissa </a:t>
            </a:r>
            <a:r>
              <a:rPr lang="en-GB" sz="1100" b="0" dirty="0" smtClean="0"/>
              <a:t>Talah</a:t>
            </a:r>
          </a:p>
          <a:p>
            <a:r>
              <a:rPr lang="en-GB" sz="1100" b="0" dirty="0" smtClean="0"/>
              <a:t>Pr. Ghania Ikhenazen</a:t>
            </a:r>
          </a:p>
          <a:p>
            <a:r>
              <a:rPr lang="en-GB" sz="1100" b="0" dirty="0" smtClean="0"/>
              <a:t>Pr. Abdelkrim Bourzam</a:t>
            </a:r>
            <a:endParaRPr lang="fr-FR" sz="1100" b="0" dirty="0"/>
          </a:p>
          <a:p>
            <a:r>
              <a:rPr lang="fr-FR" sz="1100" b="0" dirty="0" smtClean="0"/>
              <a:t>Dr. Karima Arroudj</a:t>
            </a:r>
          </a:p>
          <a:p>
            <a:r>
              <a:rPr lang="fr-FR" sz="1100" b="0" dirty="0" smtClean="0"/>
              <a:t>Dr. Fatah Zenati</a:t>
            </a:r>
          </a:p>
          <a:p>
            <a:r>
              <a:rPr lang="fr-FR" sz="1100" b="0" dirty="0"/>
              <a:t>D</a:t>
            </a:r>
            <a:r>
              <a:rPr lang="fr-FR" sz="1100" b="0" dirty="0" smtClean="0"/>
              <a:t>r. Saida Dorbani</a:t>
            </a:r>
          </a:p>
          <a:p>
            <a:r>
              <a:rPr lang="fr-FR" sz="1100" b="0" dirty="0" smtClean="0"/>
              <a:t>Dr. Hillal Ayas</a:t>
            </a:r>
            <a:endParaRPr lang="fr-FR" sz="1100" b="0" dirty="0"/>
          </a:p>
          <a:p>
            <a:r>
              <a:rPr lang="fr-FR" sz="1200" b="0" dirty="0" smtClean="0"/>
              <a:t>Dr. Sidi Mohamed El Hassar</a:t>
            </a:r>
            <a:endParaRPr lang="fr-FR" sz="1200" b="0" dirty="0"/>
          </a:p>
        </p:txBody>
      </p:sp>
      <p:sp>
        <p:nvSpPr>
          <p:cNvPr id="8" name="Espace réservé du contenu 7"/>
          <p:cNvSpPr>
            <a:spLocks noGrp="1"/>
          </p:cNvSpPr>
          <p:nvPr>
            <p:ph sz="quarter" idx="4"/>
          </p:nvPr>
        </p:nvSpPr>
        <p:spPr>
          <a:xfrm>
            <a:off x="92364" y="1471000"/>
            <a:ext cx="4441025" cy="4392488"/>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lnSpc>
                <a:spcPct val="120000"/>
              </a:lnSpc>
              <a:buNone/>
            </a:pPr>
            <a:r>
              <a:rPr lang="fr-FR" sz="2800" b="1" dirty="0" smtClean="0">
                <a:solidFill>
                  <a:schemeClr val="tx1"/>
                </a:solidFill>
                <a:latin typeface="+mj-lt"/>
              </a:rPr>
              <a:t>Objectifs </a:t>
            </a:r>
            <a:r>
              <a:rPr lang="fr-FR" sz="2800" b="1" dirty="0">
                <a:solidFill>
                  <a:schemeClr val="tx1"/>
                </a:solidFill>
                <a:latin typeface="+mj-lt"/>
              </a:rPr>
              <a:t>de la </a:t>
            </a:r>
            <a:r>
              <a:rPr lang="fr-FR" sz="2800" b="1" dirty="0" smtClean="0">
                <a:solidFill>
                  <a:schemeClr val="tx1"/>
                </a:solidFill>
                <a:latin typeface="+mj-lt"/>
              </a:rPr>
              <a:t>Journée</a:t>
            </a:r>
          </a:p>
          <a:p>
            <a:pPr marL="0" indent="0" algn="just">
              <a:lnSpc>
                <a:spcPct val="120000"/>
              </a:lnSpc>
              <a:buNone/>
            </a:pPr>
            <a:r>
              <a:rPr lang="fr-FR" sz="2800" dirty="0"/>
              <a:t>Le séisme du 21 mai 2003 à Boumerdès, en Algérie, a été l'un des plus dévastateurs de l'histoire récente de notre pays. D'une magnitude de Mw6,8, il a frappé la région côtière du centre, à environ 50 km à l'est d'Alger, la capitale du pays. Le séisme a causé la mort de plus de 2 278 personnes et a fait environ 10 000 blessés. Plusieurs villes et villages de la région ont été détruits ou gravement endommagés, et plus de 15 000 personnes ont été laissées sans abri. </a:t>
            </a:r>
            <a:endParaRPr lang="en-GB" sz="2800" dirty="0"/>
          </a:p>
          <a:p>
            <a:pPr marL="0" indent="0" algn="just">
              <a:lnSpc>
                <a:spcPct val="120000"/>
              </a:lnSpc>
              <a:buNone/>
            </a:pPr>
            <a:r>
              <a:rPr lang="fr-FR" sz="2800" dirty="0"/>
              <a:t>Le 21 mai 2023 marquera le 20ème anniversaire du séisme de Boumerdès en Algérie. À cette occasion, et en collaboration avec la Faculté de Génie Civil/USTHB, le Laboratoire de recherche sur le Bâti dans l’Environnement (LBE) - Tamayouz organise une Journée Scientifique (JS-LBE Tamayouz 2023) au START-UP HALL. </a:t>
            </a:r>
            <a:endParaRPr lang="en-GB" sz="2800" dirty="0"/>
          </a:p>
          <a:p>
            <a:pPr marL="0" indent="0" algn="just">
              <a:lnSpc>
                <a:spcPct val="120000"/>
              </a:lnSpc>
              <a:buNone/>
            </a:pPr>
            <a:r>
              <a:rPr lang="fr-FR" sz="2800" dirty="0"/>
              <a:t>L'objectif principal de cet événement scientifique sera l'opportunité pour les membres du laboratoire de présenter leurs thématiques de recherche et de présenter les résultats de leurs travaux. </a:t>
            </a:r>
            <a:endParaRPr lang="en-GB" sz="2800" dirty="0"/>
          </a:p>
          <a:p>
            <a:pPr marL="0" indent="0" algn="just">
              <a:lnSpc>
                <a:spcPct val="120000"/>
              </a:lnSpc>
              <a:buNone/>
            </a:pPr>
            <a:r>
              <a:rPr lang="fr-FR" sz="2800" dirty="0"/>
              <a:t>Afin de marquer l'événement, des conférences seront données par des experts dans le domaine du Génie Civil et de la Gestion des Risques de Catastrophes Naturelles. Cela servira de rappel des risques des séismes et de l'importance de la préparation et de la prévention pour réduire les pertes humaines et économiques lors de futurs événements sismiques. </a:t>
            </a:r>
            <a:endParaRPr lang="en-GB" sz="2800" dirty="0"/>
          </a:p>
          <a:p>
            <a:pPr marL="0" indent="0" algn="just">
              <a:lnSpc>
                <a:spcPct val="120000"/>
              </a:lnSpc>
              <a:buNone/>
            </a:pPr>
            <a:r>
              <a:rPr lang="fr-FR" sz="2800" dirty="0"/>
              <a:t>Ce sera également un moment propice pour promouvoir l'échange de nouvelles idées et susciter des débats à travers les communications orales et les posters</a:t>
            </a:r>
            <a:r>
              <a:rPr lang="fr-FR" sz="2800" dirty="0" smtClean="0"/>
              <a:t>.</a:t>
            </a:r>
            <a:endParaRPr lang="en-GB" sz="2800" dirty="0"/>
          </a:p>
        </p:txBody>
      </p:sp>
      <p:pic>
        <p:nvPicPr>
          <p:cNvPr id="1026" name="Picture 2"/>
          <p:cNvPicPr>
            <a:picLocks noChangeAspect="1" noChangeArrowheads="1"/>
          </p:cNvPicPr>
          <p:nvPr/>
        </p:nvPicPr>
        <p:blipFill>
          <a:blip r:embed="rId3"/>
          <a:srcRect/>
          <a:stretch>
            <a:fillRect/>
          </a:stretch>
        </p:blipFill>
        <p:spPr bwMode="auto">
          <a:xfrm>
            <a:off x="98720" y="179512"/>
            <a:ext cx="810000" cy="1000099"/>
          </a:xfrm>
          <a:prstGeom prst="rect">
            <a:avLst/>
          </a:prstGeom>
          <a:noFill/>
          <a:ln w="9525">
            <a:noFill/>
            <a:miter lim="800000"/>
            <a:headEnd/>
            <a:tailEnd/>
          </a:ln>
          <a:effectLst/>
        </p:spPr>
      </p:pic>
      <p:pic>
        <p:nvPicPr>
          <p:cNvPr id="10" name="Image 9"/>
          <p:cNvPicPr/>
          <p:nvPr/>
        </p:nvPicPr>
        <p:blipFill>
          <a:blip r:embed="rId4"/>
          <a:srcRect/>
          <a:stretch>
            <a:fillRect/>
          </a:stretch>
        </p:blipFill>
        <p:spPr bwMode="auto">
          <a:xfrm>
            <a:off x="5931368" y="251520"/>
            <a:ext cx="810000" cy="928662"/>
          </a:xfrm>
          <a:prstGeom prst="rect">
            <a:avLst/>
          </a:prstGeom>
          <a:noFill/>
          <a:ln w="9525">
            <a:noFill/>
            <a:miter lim="800000"/>
            <a:headEnd/>
            <a:tailEnd/>
          </a:ln>
        </p:spPr>
      </p:pic>
      <p:sp>
        <p:nvSpPr>
          <p:cNvPr id="1029" name="Rectangle 5"/>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30" name="Rectangle 6"/>
          <p:cNvSpPr>
            <a:spLocks noChangeArrowheads="1"/>
          </p:cNvSpPr>
          <p:nvPr/>
        </p:nvSpPr>
        <p:spPr bwMode="auto">
          <a:xfrm>
            <a:off x="810001" y="95219"/>
            <a:ext cx="5067272"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j-lt"/>
                <a:ea typeface="Times New Roman" pitchFamily="18" charset="0"/>
                <a:cs typeface="Arial" pitchFamily="34" charset="0"/>
              </a:rPr>
              <a:t>Ministère de l’Enseignement Supérieur et de la Recherche Scientifique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mj-lt"/>
                <a:ea typeface="Times New Roman" pitchFamily="18" charset="0"/>
                <a:cs typeface="Arial" pitchFamily="34" charset="0"/>
              </a:rPr>
              <a:t>UNIVERSITÉ DES SCIENCES ET DE LA TECHNOLOGIE HOUARI BOUMEDIENE – </a:t>
            </a:r>
            <a:endParaRPr kumimoji="0" lang="fr-FR" sz="120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200" dirty="0">
                <a:latin typeface="+mj-lt"/>
                <a:ea typeface="Times New Roman" pitchFamily="18" charset="0"/>
                <a:cs typeface="Arial" pitchFamily="34" charset="0"/>
              </a:rPr>
              <a:t>F    A    C    U    L    T    E          D    E          G    E    N    I    E         C    I    V    I    L</a:t>
            </a:r>
          </a:p>
          <a:p>
            <a:pPr algn="ctr" eaLnBrk="0" fontAlgn="base" hangingPunct="0">
              <a:spcBef>
                <a:spcPct val="0"/>
              </a:spcBef>
              <a:spcAft>
                <a:spcPct val="0"/>
              </a:spcAft>
            </a:pP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 A B O R A T O I R E   </a:t>
            </a:r>
            <a:r>
              <a:rPr kumimoji="0" lang="fr-F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Â T I  D A N S   L’ </a:t>
            </a:r>
            <a:r>
              <a:rPr kumimoji="0" lang="fr-F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V I R O N N E M E N 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p:nvPr/>
        </p:nvSpPr>
        <p:spPr>
          <a:xfrm>
            <a:off x="116631" y="5904726"/>
            <a:ext cx="4416757" cy="229293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fr-FR" sz="1100" b="1" dirty="0">
                <a:solidFill>
                  <a:schemeClr val="tx2"/>
                </a:solidFill>
              </a:rPr>
              <a:t>Programme </a:t>
            </a:r>
            <a:endParaRPr lang="fr-FR" sz="1100" b="1" dirty="0" smtClean="0">
              <a:solidFill>
                <a:schemeClr val="tx2"/>
              </a:solidFill>
            </a:endParaRPr>
          </a:p>
          <a:p>
            <a:r>
              <a:rPr lang="fr-FR" sz="1100" dirty="0" smtClean="0"/>
              <a:t>  9h00 </a:t>
            </a:r>
            <a:r>
              <a:rPr lang="fr-FR" sz="1100" dirty="0"/>
              <a:t>-  9h30   </a:t>
            </a:r>
            <a:r>
              <a:rPr lang="fr-FR" sz="1100" dirty="0" smtClean="0"/>
              <a:t> Accueil des participants </a:t>
            </a:r>
            <a:endParaRPr lang="fr-FR" sz="1100" dirty="0"/>
          </a:p>
          <a:p>
            <a:r>
              <a:rPr lang="fr-FR" sz="1100" dirty="0"/>
              <a:t>  9h30  - 10h00  </a:t>
            </a:r>
            <a:r>
              <a:rPr lang="fr-FR" sz="1100" dirty="0" smtClean="0"/>
              <a:t>Ouverture officielle</a:t>
            </a:r>
            <a:endParaRPr lang="fr-FR" sz="1100" dirty="0"/>
          </a:p>
          <a:p>
            <a:r>
              <a:rPr lang="fr-FR" sz="1100" dirty="0"/>
              <a:t>10h00 - 10h45  </a:t>
            </a:r>
            <a:r>
              <a:rPr lang="fr-FR" sz="1100" dirty="0" smtClean="0"/>
              <a:t>Présentation du </a:t>
            </a:r>
            <a:r>
              <a:rPr lang="fr-FR" sz="1100" dirty="0"/>
              <a:t>LBE </a:t>
            </a:r>
            <a:r>
              <a:rPr lang="fr-FR" sz="1100" dirty="0" smtClean="0"/>
              <a:t>et </a:t>
            </a:r>
            <a:r>
              <a:rPr lang="fr-FR" sz="1100" dirty="0"/>
              <a:t>CRAT</a:t>
            </a:r>
            <a:endParaRPr lang="fr-FR" sz="1100" i="1" dirty="0"/>
          </a:p>
          <a:p>
            <a:r>
              <a:rPr lang="fr-FR" sz="1100" dirty="0"/>
              <a:t>10h45 - 11h30  Session Posters </a:t>
            </a:r>
            <a:r>
              <a:rPr lang="fr-FR" sz="1100" dirty="0" smtClean="0"/>
              <a:t> et </a:t>
            </a:r>
            <a:r>
              <a:rPr lang="fr-FR" sz="1100" dirty="0"/>
              <a:t>Pause Café </a:t>
            </a:r>
          </a:p>
          <a:p>
            <a:r>
              <a:rPr lang="fr-FR" sz="1100" dirty="0"/>
              <a:t>11h30 - 12h00   </a:t>
            </a:r>
            <a:r>
              <a:rPr lang="fr-FR" sz="1100" dirty="0" smtClean="0"/>
              <a:t>Présentation des Projets LBE-Tamayouz</a:t>
            </a:r>
            <a:endParaRPr lang="fr-FR" sz="1100" i="1" dirty="0"/>
          </a:p>
          <a:p>
            <a:r>
              <a:rPr lang="fr-FR" sz="1100" dirty="0"/>
              <a:t>12h00 - 13h30   Pause Déjeuner</a:t>
            </a:r>
          </a:p>
          <a:p>
            <a:r>
              <a:rPr lang="fr-FR" sz="1100" dirty="0"/>
              <a:t>13h45 - 14h30   </a:t>
            </a:r>
            <a:r>
              <a:rPr lang="fr-FR" sz="1100" dirty="0" smtClean="0"/>
              <a:t>Intégration </a:t>
            </a:r>
            <a:r>
              <a:rPr lang="fr-FR" sz="1100" dirty="0"/>
              <a:t>de la  </a:t>
            </a:r>
            <a:r>
              <a:rPr lang="fr-FR" sz="1100" dirty="0" smtClean="0"/>
              <a:t>Gestion des Risques </a:t>
            </a:r>
            <a:r>
              <a:rPr lang="fr-FR" sz="1100" dirty="0"/>
              <a:t>dans </a:t>
            </a:r>
            <a:endParaRPr lang="fr-FR" sz="1100" dirty="0" smtClean="0"/>
          </a:p>
          <a:p>
            <a:r>
              <a:rPr lang="fr-FR" sz="1100" dirty="0"/>
              <a:t> </a:t>
            </a:r>
            <a:r>
              <a:rPr lang="fr-FR" sz="1100" dirty="0" smtClean="0"/>
              <a:t>                            l’Aménagement </a:t>
            </a:r>
            <a:r>
              <a:rPr lang="fr-FR" sz="1100" dirty="0"/>
              <a:t>du Territoire  </a:t>
            </a:r>
            <a:r>
              <a:rPr lang="fr-FR" sz="1100" i="1" dirty="0" smtClean="0"/>
              <a:t>(</a:t>
            </a:r>
            <a:r>
              <a:rPr lang="fr-FR" sz="1100" i="1" dirty="0"/>
              <a:t>Prof. D. Benouar)</a:t>
            </a:r>
          </a:p>
          <a:p>
            <a:r>
              <a:rPr lang="fr-FR" sz="1100" dirty="0"/>
              <a:t>14h45 - 15h30   </a:t>
            </a:r>
            <a:r>
              <a:rPr lang="fr-FR" sz="1100" dirty="0" smtClean="0"/>
              <a:t>Evaluation du Risque Sismique</a:t>
            </a:r>
            <a:r>
              <a:rPr lang="fr-FR" sz="1100" dirty="0" smtClean="0"/>
              <a:t> dans le Bassin de la </a:t>
            </a:r>
            <a:r>
              <a:rPr lang="fr-FR" sz="1100" dirty="0" smtClean="0"/>
              <a:t>Mitidja    </a:t>
            </a:r>
          </a:p>
          <a:p>
            <a:r>
              <a:rPr lang="fr-FR" sz="1100" dirty="0"/>
              <a:t> </a:t>
            </a:r>
            <a:r>
              <a:rPr lang="fr-FR" sz="1100" dirty="0" smtClean="0"/>
              <a:t>                            (Séisme de Boumerdes)</a:t>
            </a:r>
            <a:r>
              <a:rPr lang="fr-FR" sz="1100" dirty="0" smtClean="0"/>
              <a:t> (</a:t>
            </a:r>
            <a:r>
              <a:rPr lang="fr-FR" sz="1100" i="1" dirty="0" smtClean="0"/>
              <a:t>Dr. K. Abbas Bechekir )</a:t>
            </a:r>
            <a:endParaRPr lang="fr-FR" sz="1100" i="1" dirty="0"/>
          </a:p>
          <a:p>
            <a:r>
              <a:rPr lang="fr-FR" sz="1100" dirty="0"/>
              <a:t>15h30 - 16h00   Clôture avec remise des attestations </a:t>
            </a:r>
          </a:p>
          <a:p>
            <a:endParaRPr lang="fr-FR" sz="1100" b="1" dirty="0">
              <a:solidFill>
                <a:schemeClr val="tx2"/>
              </a:solidFill>
            </a:endParaRPr>
          </a:p>
        </p:txBody>
      </p:sp>
      <p:sp>
        <p:nvSpPr>
          <p:cNvPr id="12" name="Rectangle 11"/>
          <p:cNvSpPr/>
          <p:nvPr/>
        </p:nvSpPr>
        <p:spPr>
          <a:xfrm>
            <a:off x="98721" y="8054806"/>
            <a:ext cx="4434668" cy="26161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1100" dirty="0"/>
              <a:t>Correspondance : Website : www.lbe.usthb.dz</a:t>
            </a:r>
          </a:p>
        </p:txBody>
      </p:sp>
      <p:sp>
        <p:nvSpPr>
          <p:cNvPr id="13" name="Rectangle 12"/>
          <p:cNvSpPr/>
          <p:nvPr/>
        </p:nvSpPr>
        <p:spPr>
          <a:xfrm>
            <a:off x="92365" y="8436332"/>
            <a:ext cx="3912699" cy="430887"/>
          </a:xfrm>
          <a:prstGeom prst="rect">
            <a:avLst/>
          </a:prstGeom>
        </p:spPr>
        <p:txBody>
          <a:bodyPr wrap="square">
            <a:spAutoFit/>
          </a:bodyPr>
          <a:lstStyle/>
          <a:p>
            <a:pPr algn="ctr">
              <a:spcAft>
                <a:spcPts val="0"/>
              </a:spcAft>
              <a:tabLst>
                <a:tab pos="449580" algn="l"/>
              </a:tabLst>
            </a:pPr>
            <a:r>
              <a:rPr lang="en-US" sz="1100" dirty="0">
                <a:solidFill>
                  <a:schemeClr val="dk1"/>
                </a:solidFill>
              </a:rPr>
              <a:t>Lot 31, local N°01, Pins Maritimes, </a:t>
            </a:r>
            <a:r>
              <a:rPr lang="fr-FR" sz="1100" dirty="0" err="1">
                <a:solidFill>
                  <a:schemeClr val="dk1"/>
                </a:solidFill>
              </a:rPr>
              <a:t>Mohammadia</a:t>
            </a:r>
            <a:r>
              <a:rPr lang="fr-FR" sz="1100" dirty="0">
                <a:solidFill>
                  <a:schemeClr val="dk1"/>
                </a:solidFill>
              </a:rPr>
              <a:t>, Alger</a:t>
            </a:r>
          </a:p>
          <a:p>
            <a:pPr algn="ctr">
              <a:spcAft>
                <a:spcPts val="0"/>
              </a:spcAft>
              <a:tabLst>
                <a:tab pos="449580" algn="l"/>
              </a:tabLst>
            </a:pPr>
            <a:r>
              <a:rPr lang="fr-FR" sz="1100" dirty="0">
                <a:solidFill>
                  <a:schemeClr val="dk1"/>
                </a:solidFill>
              </a:rPr>
              <a:t>Mail : Contact@azrea-dz.com</a:t>
            </a:r>
          </a:p>
        </p:txBody>
      </p:sp>
      <p:pic>
        <p:nvPicPr>
          <p:cNvPr id="14" name="Image 13" descr="C:\Users\Hamza\AppData\Local\Microsoft\Windows\INetCache\Content.Word\Sans titre11.png"/>
          <p:cNvPicPr/>
          <p:nvPr/>
        </p:nvPicPr>
        <p:blipFill>
          <a:blip r:embed="rId5"/>
          <a:srcRect/>
          <a:stretch>
            <a:fillRect/>
          </a:stretch>
        </p:blipFill>
        <p:spPr bwMode="auto">
          <a:xfrm>
            <a:off x="144016" y="8316416"/>
            <a:ext cx="764704" cy="791072"/>
          </a:xfrm>
          <a:prstGeom prst="rect">
            <a:avLst/>
          </a:prstGeom>
          <a:noFill/>
          <a:ln w="9525">
            <a:noFill/>
            <a:miter lim="800000"/>
            <a:headEnd/>
            <a:tailEnd/>
          </a:ln>
        </p:spPr>
      </p:pic>
      <p:sp>
        <p:nvSpPr>
          <p:cNvPr id="15" name="Rectangle 14"/>
          <p:cNvSpPr/>
          <p:nvPr/>
        </p:nvSpPr>
        <p:spPr>
          <a:xfrm>
            <a:off x="3861048" y="8359388"/>
            <a:ext cx="2880320" cy="677108"/>
          </a:xfrm>
          <a:prstGeom prst="rect">
            <a:avLst/>
          </a:prstGeom>
        </p:spPr>
        <p:txBody>
          <a:bodyPr wrap="square">
            <a:spAutoFit/>
          </a:bodyPr>
          <a:lstStyle/>
          <a:p>
            <a:pPr algn="ctr">
              <a:spcAft>
                <a:spcPts val="0"/>
              </a:spcAft>
            </a:pPr>
            <a:r>
              <a:rPr lang="fr-FR" sz="1600" b="1" dirty="0">
                <a:solidFill>
                  <a:schemeClr val="dk1"/>
                </a:solidFill>
              </a:rPr>
              <a:t>SNC DAHMEN et Cie</a:t>
            </a:r>
          </a:p>
          <a:p>
            <a:pPr algn="ctr">
              <a:spcAft>
                <a:spcPts val="0"/>
              </a:spcAft>
            </a:pPr>
            <a:r>
              <a:rPr lang="fr-FR" sz="1100" dirty="0">
                <a:solidFill>
                  <a:schemeClr val="dk1"/>
                </a:solidFill>
              </a:rPr>
              <a:t>Vente Matériels Informatiques et Bureautiques</a:t>
            </a:r>
          </a:p>
          <a:p>
            <a:pPr algn="ctr">
              <a:spcAft>
                <a:spcPts val="0"/>
              </a:spcAft>
            </a:pPr>
            <a:r>
              <a:rPr lang="fr-FR" sz="1100" dirty="0">
                <a:solidFill>
                  <a:schemeClr val="dk1"/>
                </a:solidFill>
              </a:rPr>
              <a:t>493 Rue Sidi </a:t>
            </a:r>
            <a:r>
              <a:rPr lang="fr-FR" sz="1100" dirty="0" err="1">
                <a:solidFill>
                  <a:schemeClr val="dk1"/>
                </a:solidFill>
              </a:rPr>
              <a:t>Okba</a:t>
            </a:r>
            <a:r>
              <a:rPr lang="fr-FR" sz="1100" dirty="0">
                <a:solidFill>
                  <a:schemeClr val="dk1"/>
                </a:solidFill>
              </a:rPr>
              <a:t>, </a:t>
            </a:r>
            <a:r>
              <a:rPr lang="fr-FR" sz="1100" dirty="0" smtClean="0">
                <a:solidFill>
                  <a:schemeClr val="dk1"/>
                </a:solidFill>
              </a:rPr>
              <a:t>Beaulieu</a:t>
            </a:r>
            <a:r>
              <a:rPr lang="fr-FR" sz="1100" dirty="0">
                <a:solidFill>
                  <a:schemeClr val="dk1"/>
                </a:solidFill>
              </a:rPr>
              <a:t>, Oued </a:t>
            </a:r>
            <a:r>
              <a:rPr lang="fr-FR" sz="1100" dirty="0" err="1">
                <a:solidFill>
                  <a:schemeClr val="dk1"/>
                </a:solidFill>
              </a:rPr>
              <a:t>Smar</a:t>
            </a:r>
            <a:endParaRPr lang="fr-FR" sz="1100" dirty="0">
              <a:solidFill>
                <a:schemeClr val="dk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625</Words>
  <Application>Microsoft Office PowerPoint</Application>
  <PresentationFormat>Affichage à l'écran (4:3)</PresentationFormat>
  <Paragraphs>72</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Utilisateur Windows</cp:lastModifiedBy>
  <cp:revision>37</cp:revision>
  <cp:lastPrinted>2023-05-04T08:55:24Z</cp:lastPrinted>
  <dcterms:created xsi:type="dcterms:W3CDTF">2023-04-23T07:45:44Z</dcterms:created>
  <dcterms:modified xsi:type="dcterms:W3CDTF">2023-05-08T09:17:34Z</dcterms:modified>
</cp:coreProperties>
</file>