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88163"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3132" y="11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541B15B6-854E-4DF8-9131-86EE0A27DD7D}" type="datetimeFigureOut">
              <a:rPr lang="fr-FR" smtClean="0"/>
              <a:t>08/05/2023</a:t>
            </a:fld>
            <a:endParaRPr lang="fr-FR"/>
          </a:p>
        </p:txBody>
      </p:sp>
      <p:sp>
        <p:nvSpPr>
          <p:cNvPr id="4" name="Espace réservé de l'image des diapositives 3"/>
          <p:cNvSpPr>
            <a:spLocks noGrp="1" noRot="1" noChangeAspect="1"/>
          </p:cNvSpPr>
          <p:nvPr>
            <p:ph type="sldImg" idx="2"/>
          </p:nvPr>
        </p:nvSpPr>
        <p:spPr>
          <a:xfrm>
            <a:off x="2176463" y="1252538"/>
            <a:ext cx="2535237" cy="3382962"/>
          </a:xfrm>
          <a:prstGeom prst="rect">
            <a:avLst/>
          </a:prstGeom>
          <a:noFill/>
          <a:ln w="12700">
            <a:solidFill>
              <a:prstClr val="black"/>
            </a:solidFill>
          </a:ln>
        </p:spPr>
        <p:txBody>
          <a:bodyPr vert="horz" lIns="96625" tIns="48312" rIns="96625" bIns="48312" rtlCol="0" anchor="ctr"/>
          <a:lstStyle/>
          <a:p>
            <a:endParaRPr lang="fr-FR"/>
          </a:p>
        </p:txBody>
      </p:sp>
      <p:sp>
        <p:nvSpPr>
          <p:cNvPr id="5" name="Espace réservé des notes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D4B57ED3-16AE-491D-8404-2FD85DFC0471}" type="slidenum">
              <a:rPr lang="fr-FR" smtClean="0"/>
              <a:t>‹N°›</a:t>
            </a:fld>
            <a:endParaRPr lang="fr-FR"/>
          </a:p>
        </p:txBody>
      </p:sp>
    </p:spTree>
    <p:extLst>
      <p:ext uri="{BB962C8B-B14F-4D97-AF65-F5344CB8AC3E}">
        <p14:creationId xmlns:p14="http://schemas.microsoft.com/office/powerpoint/2010/main" val="162638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4B57ED3-16AE-491D-8404-2FD85DFC0471}" type="slidenum">
              <a:rPr lang="fr-FR" smtClean="0"/>
              <a:t>1</a:t>
            </a:fld>
            <a:endParaRPr lang="fr-FR"/>
          </a:p>
        </p:txBody>
      </p:sp>
    </p:spTree>
    <p:extLst>
      <p:ext uri="{BB962C8B-B14F-4D97-AF65-F5344CB8AC3E}">
        <p14:creationId xmlns:p14="http://schemas.microsoft.com/office/powerpoint/2010/main" val="231143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4F78D25-1A60-42DC-8107-C39D3438FADD}" type="datetimeFigureOut">
              <a:rPr lang="fr-FR" smtClean="0"/>
              <a:t>08/05/2023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4F78D25-1A60-42DC-8107-C39D3438FADD}" type="datetimeFigureOut">
              <a:rPr lang="fr-FR" smtClean="0"/>
              <a:t>08/05/2023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74F78D25-1A60-42DC-8107-C39D3438FADD}" type="datetimeFigureOut">
              <a:rPr lang="fr-FR" smtClean="0"/>
              <a:t>08/05/2023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F78D25-1A60-42DC-8107-C39D3438FADD}" type="datetimeFigureOut">
              <a:rPr lang="fr-FR" smtClean="0"/>
              <a:t>08/05/2023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4F78D25-1A60-42DC-8107-C39D3438FADD}" type="datetimeFigureOut">
              <a:rPr lang="fr-FR" smtClean="0"/>
              <a:t>08/05/2023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4F78D25-1A60-42DC-8107-C39D3438FADD}" type="datetimeFigureOut">
              <a:rPr lang="fr-FR" smtClean="0"/>
              <a:t>08/05/2023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66D79-73BB-4EC4-91E0-2131E992B0F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4F78D25-1A60-42DC-8107-C39D3438FADD}" type="datetimeFigureOut">
              <a:rPr lang="fr-FR" smtClean="0"/>
              <a:t>08/05/2023</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EC66D79-73BB-4EC4-91E0-2131E992B0F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0" y="827584"/>
            <a:ext cx="6858000" cy="500066"/>
          </a:xfrm>
        </p:spPr>
        <p:txBody>
          <a:bodyPr>
            <a:noAutofit/>
          </a:bodyPr>
          <a:lstStyle/>
          <a:p>
            <a:pPr algn="ctr"/>
            <a:endParaRPr lang="fr-FR" sz="1100" dirty="0"/>
          </a:p>
          <a:p>
            <a:pPr algn="ctr"/>
            <a:r>
              <a:rPr lang="fr-FR" sz="1400" dirty="0"/>
              <a:t>LBE </a:t>
            </a:r>
            <a:r>
              <a:rPr lang="en-US" sz="1400" dirty="0"/>
              <a:t>“</a:t>
            </a:r>
            <a:r>
              <a:rPr lang="fr-FR" sz="1400" dirty="0" err="1"/>
              <a:t>Tamayouz</a:t>
            </a:r>
            <a:r>
              <a:rPr lang="en-US" sz="1400" dirty="0"/>
              <a:t>“ SCIENCE DAY</a:t>
            </a:r>
            <a:r>
              <a:rPr lang="fr-FR" sz="1400" dirty="0"/>
              <a:t> </a:t>
            </a:r>
          </a:p>
          <a:p>
            <a:pPr algn="ctr"/>
            <a:r>
              <a:rPr lang="fr-FR" sz="1200" dirty="0"/>
              <a:t>STARTUP  HALL – SUNDAY MAY 21st, 2023</a:t>
            </a:r>
          </a:p>
        </p:txBody>
      </p:sp>
      <p:sp>
        <p:nvSpPr>
          <p:cNvPr id="7" name="Espace réservé du texte 6"/>
          <p:cNvSpPr>
            <a:spLocks noGrp="1"/>
          </p:cNvSpPr>
          <p:nvPr>
            <p:ph type="body" sz="quarter" idx="3"/>
          </p:nvPr>
        </p:nvSpPr>
        <p:spPr>
          <a:xfrm>
            <a:off x="4648507" y="1331640"/>
            <a:ext cx="2092861" cy="6853971"/>
          </a:xfrm>
        </p:spPr>
        <p:style>
          <a:lnRef idx="1">
            <a:schemeClr val="accent5"/>
          </a:lnRef>
          <a:fillRef idx="2">
            <a:schemeClr val="accent5"/>
          </a:fillRef>
          <a:effectRef idx="1">
            <a:schemeClr val="accent5"/>
          </a:effectRef>
          <a:fontRef idx="minor">
            <a:schemeClr val="dk1"/>
          </a:fontRef>
        </p:style>
        <p:txBody>
          <a:bodyPr>
            <a:noAutofit/>
          </a:bodyPr>
          <a:lstStyle/>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endParaRPr lang="fr-FR" sz="1100" dirty="0">
              <a:solidFill>
                <a:schemeClr val="tx2"/>
              </a:solidFill>
            </a:endParaRPr>
          </a:p>
          <a:p>
            <a:r>
              <a:rPr lang="fr-FR" sz="1100" dirty="0" err="1">
                <a:solidFill>
                  <a:schemeClr val="tx2"/>
                </a:solidFill>
              </a:rPr>
              <a:t>Honorary</a:t>
            </a:r>
            <a:r>
              <a:rPr lang="fr-FR" sz="1100" dirty="0">
                <a:solidFill>
                  <a:schemeClr val="tx2"/>
                </a:solidFill>
              </a:rPr>
              <a:t> Presidents</a:t>
            </a:r>
          </a:p>
          <a:p>
            <a:r>
              <a:rPr lang="fr-FR" sz="1100" b="0" dirty="0"/>
              <a:t>Pr. D. AKRETCHE, Recteur  de USTHB</a:t>
            </a:r>
          </a:p>
          <a:p>
            <a:r>
              <a:rPr lang="fr-FR" sz="1100" b="0" dirty="0"/>
              <a:t>Pr. M. CHABAAT, Directeur du LBE-</a:t>
            </a:r>
            <a:r>
              <a:rPr lang="fr-FR" sz="1100" b="0" dirty="0" err="1"/>
              <a:t>Tamayouz</a:t>
            </a:r>
            <a:endParaRPr lang="fr-FR" sz="1100" b="0" dirty="0"/>
          </a:p>
          <a:p>
            <a:endParaRPr lang="fr-FR" sz="1100" dirty="0" smtClean="0">
              <a:solidFill>
                <a:schemeClr val="tx2"/>
              </a:solidFill>
            </a:endParaRPr>
          </a:p>
          <a:p>
            <a:r>
              <a:rPr lang="fr-FR" sz="1100" dirty="0" smtClean="0">
                <a:solidFill>
                  <a:schemeClr val="tx2"/>
                </a:solidFill>
              </a:rPr>
              <a:t>Organizing </a:t>
            </a:r>
            <a:r>
              <a:rPr lang="fr-FR" sz="1100" dirty="0">
                <a:solidFill>
                  <a:schemeClr val="tx2"/>
                </a:solidFill>
              </a:rPr>
              <a:t>committee</a:t>
            </a:r>
          </a:p>
          <a:p>
            <a:r>
              <a:rPr lang="fr-FR" sz="1100" b="0" dirty="0"/>
              <a:t>Pr. TOUATI Mokhtar, Président</a:t>
            </a:r>
          </a:p>
          <a:p>
            <a:r>
              <a:rPr lang="fr-FR" sz="1100" b="0" dirty="0"/>
              <a:t>Dr. ARROUDJ </a:t>
            </a:r>
            <a:r>
              <a:rPr lang="fr-FR" sz="1100" b="0" dirty="0" smtClean="0"/>
              <a:t>Karima</a:t>
            </a:r>
          </a:p>
          <a:p>
            <a:r>
              <a:rPr lang="fr-FR" sz="1100" b="0" dirty="0"/>
              <a:t>Dr. AYAS </a:t>
            </a:r>
            <a:r>
              <a:rPr lang="fr-FR" sz="1100" b="0" dirty="0" err="1"/>
              <a:t>Hillal</a:t>
            </a:r>
            <a:endParaRPr lang="fr-FR" sz="1100" b="0" dirty="0"/>
          </a:p>
          <a:p>
            <a:r>
              <a:rPr lang="fr-FR" sz="1100" b="0" dirty="0">
                <a:solidFill>
                  <a:schemeClr val="tx1"/>
                </a:solidFill>
              </a:rPr>
              <a:t>Dr. BELGACEM Med El Ghazali</a:t>
            </a:r>
          </a:p>
          <a:p>
            <a:r>
              <a:rPr lang="fr-FR" sz="1100" b="0" dirty="0">
                <a:solidFill>
                  <a:schemeClr val="tx1"/>
                </a:solidFill>
              </a:rPr>
              <a:t>Dr. CHALAH Farid</a:t>
            </a:r>
          </a:p>
          <a:p>
            <a:r>
              <a:rPr lang="fr-FR" sz="1100" b="0" dirty="0">
                <a:solidFill>
                  <a:schemeClr val="tx1"/>
                </a:solidFill>
              </a:rPr>
              <a:t>Dr. OULD KHAOUA Younes</a:t>
            </a:r>
          </a:p>
          <a:p>
            <a:r>
              <a:rPr lang="fr-FR" sz="1100" b="0" dirty="0" smtClean="0"/>
              <a:t>Dr</a:t>
            </a:r>
            <a:r>
              <a:rPr lang="fr-FR" sz="1100" b="0" dirty="0"/>
              <a:t>. SLIMANI Adel</a:t>
            </a:r>
          </a:p>
          <a:p>
            <a:endParaRPr lang="fr-FR" sz="1100" dirty="0" smtClean="0">
              <a:solidFill>
                <a:schemeClr val="tx2"/>
              </a:solidFill>
            </a:endParaRPr>
          </a:p>
          <a:p>
            <a:r>
              <a:rPr lang="fr-FR" sz="1100" dirty="0" smtClean="0">
                <a:solidFill>
                  <a:schemeClr val="tx2"/>
                </a:solidFill>
              </a:rPr>
              <a:t>Scientific </a:t>
            </a:r>
            <a:r>
              <a:rPr lang="fr-FR" sz="1100" dirty="0">
                <a:solidFill>
                  <a:schemeClr val="tx2"/>
                </a:solidFill>
              </a:rPr>
              <a:t>committee</a:t>
            </a:r>
            <a:endParaRPr lang="fr-FR" sz="1100" b="0" dirty="0"/>
          </a:p>
          <a:p>
            <a:r>
              <a:rPr lang="fr-FR" sz="1100" b="0" dirty="0"/>
              <a:t>Pr. BENOUAR </a:t>
            </a:r>
            <a:r>
              <a:rPr lang="fr-FR" sz="1100" b="0" dirty="0" err="1"/>
              <a:t>Djillali</a:t>
            </a:r>
            <a:endParaRPr lang="fr-FR" sz="1100" b="0" dirty="0"/>
          </a:p>
          <a:p>
            <a:r>
              <a:rPr lang="fr-FR" sz="1100" b="0" dirty="0"/>
              <a:t>Pr.</a:t>
            </a:r>
            <a:r>
              <a:rPr lang="fr-FR" sz="1100" dirty="0"/>
              <a:t> </a:t>
            </a:r>
            <a:r>
              <a:rPr lang="fr-FR" sz="1100" b="0" dirty="0"/>
              <a:t>CHABAAT Mohamed</a:t>
            </a:r>
          </a:p>
          <a:p>
            <a:r>
              <a:rPr lang="fr-FR" sz="1100" b="0" dirty="0"/>
              <a:t>Pr. CHEMROUK Mohamed</a:t>
            </a:r>
          </a:p>
          <a:p>
            <a:r>
              <a:rPr lang="fr-FR" sz="1100" b="0" dirty="0"/>
              <a:t>Pr. KHARCHI </a:t>
            </a:r>
            <a:r>
              <a:rPr lang="fr-FR" sz="1100" b="0" dirty="0" err="1"/>
              <a:t>Fattoum</a:t>
            </a:r>
            <a:endParaRPr lang="fr-FR" sz="1100" b="0" dirty="0"/>
          </a:p>
          <a:p>
            <a:r>
              <a:rPr lang="fr-FR" sz="1100" b="0" dirty="0"/>
              <a:t>Pr. OUDJIT Mohamed </a:t>
            </a:r>
            <a:r>
              <a:rPr lang="fr-FR" sz="1100" b="0" dirty="0" err="1"/>
              <a:t>Nadjib</a:t>
            </a:r>
            <a:endParaRPr lang="fr-FR" sz="1100" b="0" dirty="0"/>
          </a:p>
          <a:p>
            <a:r>
              <a:rPr lang="fr-FR" sz="1100" b="0" dirty="0"/>
              <a:t>Pr. IHADDOUDENE </a:t>
            </a:r>
            <a:r>
              <a:rPr lang="fr-FR" sz="1100" b="0" dirty="0" err="1"/>
              <a:t>Nacer</a:t>
            </a:r>
            <a:r>
              <a:rPr lang="fr-FR" sz="1100" b="0" dirty="0"/>
              <a:t> Touati</a:t>
            </a:r>
          </a:p>
          <a:p>
            <a:r>
              <a:rPr lang="fr-FR" sz="1100" b="0" dirty="0"/>
              <a:t>Pr. MOUSSAI </a:t>
            </a:r>
            <a:r>
              <a:rPr lang="fr-FR" sz="1100" b="0" dirty="0" err="1"/>
              <a:t>Belkacem</a:t>
            </a:r>
            <a:endParaRPr lang="fr-FR" sz="1100" b="0" dirty="0"/>
          </a:p>
          <a:p>
            <a:r>
              <a:rPr lang="fr-FR" sz="1100" b="0" dirty="0"/>
              <a:t>Pr. TOUATI Mokhtar</a:t>
            </a:r>
          </a:p>
          <a:p>
            <a:r>
              <a:rPr lang="fr-FR" sz="1100" b="0" dirty="0"/>
              <a:t>Pr. AMMARI Fatiha</a:t>
            </a:r>
          </a:p>
          <a:p>
            <a:r>
              <a:rPr lang="fr-FR" sz="1100" b="0" dirty="0"/>
              <a:t>Pr. AOUDJANE </a:t>
            </a:r>
            <a:r>
              <a:rPr lang="fr-FR" sz="1100" b="0" dirty="0" err="1"/>
              <a:t>Kheiredine</a:t>
            </a:r>
            <a:endParaRPr lang="fr-FR" sz="1100" b="0" dirty="0"/>
          </a:p>
          <a:p>
            <a:r>
              <a:rPr lang="en-GB" sz="1100" b="0" dirty="0"/>
              <a:t>Pr. TALAH </a:t>
            </a:r>
            <a:r>
              <a:rPr lang="en-GB" sz="1100" b="0" dirty="0" err="1"/>
              <a:t>Aissa</a:t>
            </a:r>
            <a:endParaRPr lang="en-GB" sz="1100" b="0" dirty="0"/>
          </a:p>
          <a:p>
            <a:r>
              <a:rPr lang="en-GB" sz="1100" b="0" dirty="0"/>
              <a:t>Pr. IKHENAZEN </a:t>
            </a:r>
            <a:r>
              <a:rPr lang="en-GB" sz="1100" b="0" dirty="0" err="1"/>
              <a:t>Ghania</a:t>
            </a:r>
            <a:endParaRPr lang="en-GB" sz="1100" b="0" dirty="0"/>
          </a:p>
          <a:p>
            <a:r>
              <a:rPr lang="en-GB" sz="1100" b="0" dirty="0"/>
              <a:t>Pr. BOURZAM </a:t>
            </a:r>
            <a:r>
              <a:rPr lang="en-GB" sz="1100" b="0" dirty="0" err="1"/>
              <a:t>Abdelkrim</a:t>
            </a:r>
            <a:endParaRPr lang="fr-FR" sz="1100" b="0" dirty="0"/>
          </a:p>
          <a:p>
            <a:r>
              <a:rPr lang="fr-FR" sz="1100" b="0" dirty="0"/>
              <a:t>Dr. ARROUDJ Karima</a:t>
            </a:r>
          </a:p>
          <a:p>
            <a:r>
              <a:rPr lang="fr-FR" sz="1100" b="0" dirty="0"/>
              <a:t>Dr. ZENATI </a:t>
            </a:r>
            <a:r>
              <a:rPr lang="fr-FR" sz="1100" b="0" dirty="0" err="1"/>
              <a:t>Abdelfettah</a:t>
            </a:r>
            <a:endParaRPr lang="fr-FR" sz="1100" b="0" dirty="0"/>
          </a:p>
          <a:p>
            <a:r>
              <a:rPr lang="fr-FR" sz="1100" b="0" dirty="0"/>
              <a:t>Dr. DORBANI Saida</a:t>
            </a:r>
          </a:p>
          <a:p>
            <a:r>
              <a:rPr lang="fr-FR" sz="1100" b="0" dirty="0"/>
              <a:t>Dr. AYAS </a:t>
            </a:r>
            <a:r>
              <a:rPr lang="fr-FR" sz="1100" b="0" dirty="0" err="1"/>
              <a:t>Hillal</a:t>
            </a:r>
            <a:endParaRPr lang="fr-FR" sz="1100" b="0" dirty="0"/>
          </a:p>
          <a:p>
            <a:r>
              <a:rPr lang="fr-FR" sz="1100" b="0" dirty="0"/>
              <a:t>Dr. EL HASSAR Sidi M. K</a:t>
            </a:r>
          </a:p>
        </p:txBody>
      </p:sp>
      <p:sp>
        <p:nvSpPr>
          <p:cNvPr id="8" name="Espace réservé du contenu 7"/>
          <p:cNvSpPr>
            <a:spLocks noGrp="1"/>
          </p:cNvSpPr>
          <p:nvPr>
            <p:ph sz="quarter" idx="4"/>
          </p:nvPr>
        </p:nvSpPr>
        <p:spPr>
          <a:xfrm>
            <a:off x="31875" y="1331640"/>
            <a:ext cx="4572008" cy="4464496"/>
          </a:xfrm>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pPr marL="0" indent="0" algn="just">
              <a:lnSpc>
                <a:spcPct val="120000"/>
              </a:lnSpc>
              <a:spcAft>
                <a:spcPts val="800"/>
              </a:spcAft>
              <a:buNone/>
            </a:pPr>
            <a:r>
              <a:rPr lang="en-US" sz="2300" b="1" kern="1200" dirty="0">
                <a:solidFill>
                  <a:srgbClr val="44546A"/>
                </a:solidFill>
                <a:effectLst/>
                <a:ea typeface="Times New Roman" panose="02020603050405020304" pitchFamily="18" charset="0"/>
                <a:cs typeface="Arial" panose="020B0604020202020204" pitchFamily="34" charset="0"/>
              </a:rPr>
              <a:t>Main objectives</a:t>
            </a:r>
            <a:endParaRPr lang="fr-FR" sz="2300" dirty="0">
              <a:effectLst/>
              <a:ea typeface="Calibri" panose="020F0502020204030204" pitchFamily="34" charset="0"/>
              <a:cs typeface="Arial" panose="020B0604020202020204" pitchFamily="34" charset="0"/>
            </a:endParaRPr>
          </a:p>
          <a:p>
            <a:pPr marL="0" indent="0" algn="just">
              <a:lnSpc>
                <a:spcPct val="120000"/>
              </a:lnSpc>
              <a:spcAft>
                <a:spcPts val="800"/>
              </a:spcAft>
              <a:buNone/>
            </a:pPr>
            <a:r>
              <a:rPr lang="en-US" sz="2300" kern="1200" dirty="0">
                <a:solidFill>
                  <a:srgbClr val="000000"/>
                </a:solidFill>
                <a:effectLst/>
                <a:ea typeface="Calibri" panose="020F0502020204030204" pitchFamily="34" charset="0"/>
                <a:cs typeface="Arial" panose="020B0604020202020204" pitchFamily="34" charset="0"/>
              </a:rPr>
              <a:t>The earthquake of May 21st, 2003, in Boumerdès, Algeria, was one of the most devastating in the recent history of our country. With a magnitude of Mw6.8, it struck the central coastal region, about 50 km east of the capital city of Algeria. The earthquake caused the death of more than 2,200 people and left around 10,000 injured. Several towns and villages in the region were destroyed or severely damaged, and </a:t>
            </a:r>
            <a:r>
              <a:rPr lang="en-US" sz="2300" dirty="0">
                <a:solidFill>
                  <a:srgbClr val="000000"/>
                </a:solidFill>
                <a:ea typeface="Calibri" panose="020F0502020204030204" pitchFamily="34" charset="0"/>
                <a:cs typeface="Arial" panose="020B0604020202020204" pitchFamily="34" charset="0"/>
              </a:rPr>
              <a:t>more than 15,000</a:t>
            </a:r>
            <a:r>
              <a:rPr lang="en-US" sz="2300" kern="1200" dirty="0">
                <a:solidFill>
                  <a:srgbClr val="000000"/>
                </a:solidFill>
                <a:effectLst/>
                <a:ea typeface="Calibri" panose="020F0502020204030204" pitchFamily="34" charset="0"/>
                <a:cs typeface="Arial" panose="020B0604020202020204" pitchFamily="34" charset="0"/>
              </a:rPr>
              <a:t> people were left homeless.</a:t>
            </a:r>
            <a:endParaRPr lang="fr-FR" sz="2300" dirty="0">
              <a:effectLst/>
              <a:ea typeface="Calibri" panose="020F0502020204030204" pitchFamily="34" charset="0"/>
              <a:cs typeface="Arial" panose="020B0604020202020204" pitchFamily="34" charset="0"/>
            </a:endParaRPr>
          </a:p>
          <a:p>
            <a:pPr marL="0" indent="0" algn="just">
              <a:lnSpc>
                <a:spcPct val="120000"/>
              </a:lnSpc>
              <a:spcAft>
                <a:spcPts val="800"/>
              </a:spcAft>
              <a:buNone/>
            </a:pPr>
            <a:r>
              <a:rPr lang="en-US" sz="2300" dirty="0">
                <a:solidFill>
                  <a:srgbClr val="000000"/>
                </a:solidFill>
                <a:ea typeface="Calibri" panose="020F0502020204030204" pitchFamily="34" charset="0"/>
                <a:cs typeface="Arial" panose="020B0604020202020204" pitchFamily="34" charset="0"/>
              </a:rPr>
              <a:t>T</a:t>
            </a:r>
            <a:r>
              <a:rPr lang="en-US" sz="2300" kern="1200" dirty="0">
                <a:solidFill>
                  <a:srgbClr val="000000"/>
                </a:solidFill>
                <a:effectLst/>
                <a:ea typeface="Calibri" panose="020F0502020204030204" pitchFamily="34" charset="0"/>
                <a:cs typeface="Arial" panose="020B0604020202020204" pitchFamily="34" charset="0"/>
              </a:rPr>
              <a:t>he May 21</a:t>
            </a:r>
            <a:r>
              <a:rPr lang="en-US" sz="2300" kern="1200" baseline="30000" dirty="0">
                <a:solidFill>
                  <a:srgbClr val="000000"/>
                </a:solidFill>
                <a:effectLst/>
                <a:ea typeface="Calibri" panose="020F0502020204030204" pitchFamily="34" charset="0"/>
                <a:cs typeface="Arial" panose="020B0604020202020204" pitchFamily="34" charset="0"/>
              </a:rPr>
              <a:t>st</a:t>
            </a:r>
            <a:r>
              <a:rPr lang="en-US" sz="2300" kern="1200" dirty="0">
                <a:solidFill>
                  <a:srgbClr val="000000"/>
                </a:solidFill>
                <a:effectLst/>
                <a:ea typeface="Calibri" panose="020F0502020204030204" pitchFamily="34" charset="0"/>
                <a:cs typeface="Arial" panose="020B0604020202020204" pitchFamily="34" charset="0"/>
              </a:rPr>
              <a:t>, 2023 will mark the 20</a:t>
            </a:r>
            <a:r>
              <a:rPr lang="en-US" sz="2300" kern="1200" baseline="30000" dirty="0">
                <a:solidFill>
                  <a:srgbClr val="000000"/>
                </a:solidFill>
                <a:effectLst/>
                <a:ea typeface="Calibri" panose="020F0502020204030204" pitchFamily="34" charset="0"/>
                <a:cs typeface="Arial" panose="020B0604020202020204" pitchFamily="34" charset="0"/>
              </a:rPr>
              <a:t>th</a:t>
            </a:r>
            <a:r>
              <a:rPr lang="en-US" sz="2300" kern="1200" dirty="0">
                <a:solidFill>
                  <a:srgbClr val="000000"/>
                </a:solidFill>
                <a:effectLst/>
                <a:ea typeface="Calibri" panose="020F0502020204030204" pitchFamily="34" charset="0"/>
                <a:cs typeface="Arial" panose="020B0604020202020204" pitchFamily="34" charset="0"/>
              </a:rPr>
              <a:t> anniversary of the Boumerdès earthquake in Algeria. On this occasion, and in collaboration with the Faculty of Civil Engineering/USTHB, the Built Environment Research Laboratory (LBE) - </a:t>
            </a:r>
            <a:r>
              <a:rPr lang="en-US" sz="2300" kern="1200" dirty="0" err="1">
                <a:solidFill>
                  <a:srgbClr val="000000"/>
                </a:solidFill>
                <a:effectLst/>
                <a:ea typeface="Calibri" panose="020F0502020204030204" pitchFamily="34" charset="0"/>
                <a:cs typeface="Arial" panose="020B0604020202020204" pitchFamily="34" charset="0"/>
              </a:rPr>
              <a:t>Tamayouz</a:t>
            </a:r>
            <a:r>
              <a:rPr lang="en-US" sz="2300" kern="1200" dirty="0">
                <a:solidFill>
                  <a:srgbClr val="000000"/>
                </a:solidFill>
                <a:effectLst/>
                <a:ea typeface="Calibri" panose="020F0502020204030204" pitchFamily="34" charset="0"/>
                <a:cs typeface="Arial" panose="020B0604020202020204" pitchFamily="34" charset="0"/>
              </a:rPr>
              <a:t> is organizing a Scientific Day (JS-LBE </a:t>
            </a:r>
            <a:r>
              <a:rPr lang="en-US" sz="2300" kern="1200" dirty="0" err="1">
                <a:solidFill>
                  <a:srgbClr val="000000"/>
                </a:solidFill>
                <a:effectLst/>
                <a:ea typeface="Calibri" panose="020F0502020204030204" pitchFamily="34" charset="0"/>
                <a:cs typeface="Arial" panose="020B0604020202020204" pitchFamily="34" charset="0"/>
              </a:rPr>
              <a:t>Tamayouz</a:t>
            </a:r>
            <a:r>
              <a:rPr lang="en-US" sz="2300" kern="1200" dirty="0">
                <a:solidFill>
                  <a:srgbClr val="000000"/>
                </a:solidFill>
                <a:effectLst/>
                <a:ea typeface="Calibri" panose="020F0502020204030204" pitchFamily="34" charset="0"/>
                <a:cs typeface="Arial" panose="020B0604020202020204" pitchFamily="34" charset="0"/>
              </a:rPr>
              <a:t> 2023) at the START-UP HALL.  </a:t>
            </a:r>
            <a:endParaRPr lang="fr-FR" sz="2300" dirty="0">
              <a:effectLst/>
              <a:ea typeface="Calibri" panose="020F0502020204030204" pitchFamily="34" charset="0"/>
              <a:cs typeface="Arial" panose="020B0604020202020204" pitchFamily="34" charset="0"/>
            </a:endParaRPr>
          </a:p>
          <a:p>
            <a:pPr marL="0" indent="0" algn="just">
              <a:lnSpc>
                <a:spcPct val="120000"/>
              </a:lnSpc>
              <a:spcBef>
                <a:spcPts val="265"/>
              </a:spcBef>
              <a:spcAft>
                <a:spcPts val="800"/>
              </a:spcAft>
              <a:buNone/>
            </a:pPr>
            <a:r>
              <a:rPr lang="en-US" sz="2300" kern="1200" dirty="0">
                <a:solidFill>
                  <a:srgbClr val="000000"/>
                </a:solidFill>
                <a:effectLst/>
                <a:ea typeface="Calibri" panose="020F0502020204030204" pitchFamily="34" charset="0"/>
              </a:rPr>
              <a:t>The main objective of this scientific event will be an opportunity for laboratory members to showcase their research themes and present the results of their works. To mark the occasion, conferences will be given by experts in the field of Civil Engineering and Natural Disasters Risk Management. This will serve as a reminder of the risks of earthquakes and the importance of preparation and prevention to reduce human and economic losses during future seismic events. </a:t>
            </a:r>
            <a:endParaRPr lang="fr-FR" sz="2300" dirty="0">
              <a:effectLst/>
              <a:ea typeface="Times New Roman" panose="02020603050405020304" pitchFamily="18" charset="0"/>
            </a:endParaRPr>
          </a:p>
          <a:p>
            <a:pPr marL="0" indent="0" algn="just">
              <a:lnSpc>
                <a:spcPct val="120000"/>
              </a:lnSpc>
              <a:spcBef>
                <a:spcPts val="265"/>
              </a:spcBef>
              <a:spcAft>
                <a:spcPts val="800"/>
              </a:spcAft>
              <a:buNone/>
            </a:pPr>
            <a:r>
              <a:rPr lang="en-US" sz="2300" kern="1200" dirty="0">
                <a:solidFill>
                  <a:srgbClr val="000000"/>
                </a:solidFill>
                <a:effectLst/>
                <a:ea typeface="Calibri" panose="020F0502020204030204" pitchFamily="34" charset="0"/>
              </a:rPr>
              <a:t>It will also be a conducive moment to promote the exchange of new ideas and to provoke debates through oral communications and posters.</a:t>
            </a:r>
            <a:endParaRPr lang="fr-FR" sz="2300" dirty="0">
              <a:effectLst/>
              <a:ea typeface="Times New Roman" panose="02020603050405020304" pitchFamily="18" charset="0"/>
            </a:endParaRPr>
          </a:p>
          <a:p>
            <a:pPr marL="3175" indent="19050" algn="just">
              <a:lnSpc>
                <a:spcPct val="120000"/>
              </a:lnSpc>
              <a:buNone/>
            </a:pPr>
            <a:endParaRPr lang="fr-FR" sz="1900" dirty="0">
              <a:latin typeface="+mj-lt"/>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98720" y="179512"/>
            <a:ext cx="810000" cy="1000099"/>
          </a:xfrm>
          <a:prstGeom prst="rect">
            <a:avLst/>
          </a:prstGeom>
          <a:noFill/>
          <a:ln w="9525">
            <a:noFill/>
            <a:miter lim="800000"/>
            <a:headEnd/>
            <a:tailEnd/>
          </a:ln>
          <a:effectLst/>
        </p:spPr>
      </p:pic>
      <p:pic>
        <p:nvPicPr>
          <p:cNvPr id="10" name="Image 9"/>
          <p:cNvPicPr/>
          <p:nvPr/>
        </p:nvPicPr>
        <p:blipFill>
          <a:blip r:embed="rId4"/>
          <a:srcRect/>
          <a:stretch>
            <a:fillRect/>
          </a:stretch>
        </p:blipFill>
        <p:spPr bwMode="auto">
          <a:xfrm>
            <a:off x="5805264" y="251520"/>
            <a:ext cx="936104" cy="928662"/>
          </a:xfrm>
          <a:prstGeom prst="rect">
            <a:avLst/>
          </a:prstGeom>
          <a:noFill/>
          <a:ln w="9525">
            <a:noFill/>
            <a:miter lim="800000"/>
            <a:headEnd/>
            <a:tailEnd/>
          </a:ln>
        </p:spPr>
      </p:pic>
      <p:sp>
        <p:nvSpPr>
          <p:cNvPr id="1029" name="Rectangle 5"/>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30" name="Rectangle 6"/>
          <p:cNvSpPr>
            <a:spLocks noChangeArrowheads="1"/>
          </p:cNvSpPr>
          <p:nvPr/>
        </p:nvSpPr>
        <p:spPr bwMode="auto">
          <a:xfrm>
            <a:off x="810001" y="32737"/>
            <a:ext cx="5067272" cy="10002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1200" b="1" dirty="0">
                <a:latin typeface="+mj-lt"/>
                <a:ea typeface="Times New Roman" pitchFamily="18" charset="0"/>
                <a:cs typeface="Arial" pitchFamily="34" charset="0"/>
              </a:rPr>
              <a:t>Ministry of Higher Education and Scientific Research</a:t>
            </a:r>
            <a:endParaRPr lang="fr-FR" sz="1200" b="1" dirty="0">
              <a:latin typeface="+mj-lt"/>
              <a:ea typeface="Times New Roman" pitchFamily="18" charset="0"/>
              <a:cs typeface="Arial" pitchFamily="34" charset="0"/>
            </a:endParaRPr>
          </a:p>
          <a:p>
            <a:pPr lvl="0" algn="ctr" eaLnBrk="0" fontAlgn="base" hangingPunct="0">
              <a:spcBef>
                <a:spcPct val="0"/>
              </a:spcBef>
              <a:spcAft>
                <a:spcPct val="0"/>
              </a:spcAft>
            </a:pPr>
            <a:r>
              <a:rPr lang="en-US" sz="1200" dirty="0">
                <a:latin typeface="+mj-lt"/>
                <a:ea typeface="Times New Roman" pitchFamily="18" charset="0"/>
                <a:cs typeface="Arial" pitchFamily="34" charset="0"/>
              </a:rPr>
              <a:t>UNIVERSITY OF SCIENCE AND TECHNOLOGY HOUARI BOUMEDIENE</a:t>
            </a:r>
            <a:r>
              <a:rPr lang="fr-FR" sz="1200" dirty="0">
                <a:latin typeface="+mj-lt"/>
                <a:ea typeface="Times New Roman" pitchFamily="18" charset="0"/>
                <a:cs typeface="Arial" pitchFamily="34" charset="0"/>
              </a:rPr>
              <a:t> </a:t>
            </a:r>
            <a:r>
              <a:rPr kumimoji="0" lang="fr-FR" sz="1200" b="0" i="0" u="none" strike="noStrike" cap="none" normalizeH="0" baseline="0" dirty="0">
                <a:ln>
                  <a:noFill/>
                </a:ln>
                <a:solidFill>
                  <a:schemeClr val="tx1"/>
                </a:solidFill>
                <a:effectLst/>
                <a:latin typeface="+mj-lt"/>
                <a:ea typeface="Times New Roman" pitchFamily="18" charset="0"/>
                <a:cs typeface="Arial" pitchFamily="34" charset="0"/>
              </a:rPr>
              <a:t>– </a:t>
            </a:r>
          </a:p>
          <a:p>
            <a:pPr lvl="0" algn="ctr" eaLnBrk="0" fontAlgn="base" hangingPunct="0">
              <a:spcBef>
                <a:spcPct val="0"/>
              </a:spcBef>
              <a:spcAft>
                <a:spcPct val="0"/>
              </a:spcAft>
            </a:pPr>
            <a:r>
              <a:rPr lang="fr-FR" sz="1200" dirty="0">
                <a:latin typeface="+mj-lt"/>
                <a:ea typeface="Times New Roman" pitchFamily="18" charset="0"/>
                <a:cs typeface="Arial" pitchFamily="34" charset="0"/>
              </a:rPr>
              <a:t>FACULTY OF CIVIL ENGINEERING</a:t>
            </a:r>
          </a:p>
          <a:p>
            <a:pPr algn="ctr" eaLnBrk="0" fontAlgn="base" hangingPunct="0">
              <a:spcBef>
                <a:spcPct val="0"/>
              </a:spcBef>
              <a:spcAft>
                <a:spcPct val="0"/>
              </a:spcAft>
            </a:pPr>
            <a:r>
              <a:rPr lang="en-US" sz="1100" b="1" dirty="0">
                <a:latin typeface="Arial" pitchFamily="34" charset="0"/>
                <a:ea typeface="Times New Roman" pitchFamily="18" charset="0"/>
                <a:cs typeface="Arial" pitchFamily="34" charset="0"/>
              </a:rPr>
              <a:t>BUILT ENVIRONMENT RESEARCH LABORATORY</a:t>
            </a:r>
            <a:endParaRPr lang="fr-FR" sz="1100" b="1" dirty="0">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lang="fr-FR" sz="1200" dirty="0">
              <a:latin typeface="+mj-lt"/>
              <a:ea typeface="Times New Roman" pitchFamily="18" charset="0"/>
              <a:cs typeface="Arial" pitchFamily="34" charset="0"/>
            </a:endParaRPr>
          </a:p>
        </p:txBody>
      </p:sp>
      <p:sp>
        <p:nvSpPr>
          <p:cNvPr id="17" name="Rectangle 16"/>
          <p:cNvSpPr/>
          <p:nvPr/>
        </p:nvSpPr>
        <p:spPr>
          <a:xfrm>
            <a:off x="44624" y="5868144"/>
            <a:ext cx="4552481" cy="212365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fr-FR" sz="1100" b="1" dirty="0">
                <a:solidFill>
                  <a:schemeClr val="tx2"/>
                </a:solidFill>
              </a:rPr>
              <a:t>Program</a:t>
            </a:r>
          </a:p>
          <a:p>
            <a:r>
              <a:rPr lang="fr-FR" sz="1100" dirty="0"/>
              <a:t>  9h00 -  9h30    Opening of the event to the participants </a:t>
            </a:r>
          </a:p>
          <a:p>
            <a:r>
              <a:rPr lang="fr-FR" sz="1100" dirty="0"/>
              <a:t>  9h30  - 10h00  Official opening of the event</a:t>
            </a:r>
          </a:p>
          <a:p>
            <a:r>
              <a:rPr lang="fr-FR" sz="1100" dirty="0"/>
              <a:t>10h00 - 10h45  </a:t>
            </a:r>
            <a:r>
              <a:rPr lang="fr-FR" sz="1100" dirty="0" smtClean="0"/>
              <a:t> </a:t>
            </a:r>
            <a:r>
              <a:rPr lang="fr-FR" sz="1100" dirty="0" err="1" smtClean="0"/>
              <a:t>Presentation</a:t>
            </a:r>
            <a:r>
              <a:rPr lang="fr-FR" sz="1100" dirty="0" smtClean="0"/>
              <a:t> </a:t>
            </a:r>
            <a:r>
              <a:rPr lang="fr-FR" sz="1100" dirty="0"/>
              <a:t>of LBE and CRAT</a:t>
            </a:r>
            <a:endParaRPr lang="fr-FR" sz="1100" i="1" dirty="0"/>
          </a:p>
          <a:p>
            <a:r>
              <a:rPr lang="fr-FR" sz="1100" dirty="0"/>
              <a:t>10h45 - 11h30  </a:t>
            </a:r>
            <a:r>
              <a:rPr lang="fr-FR" sz="1100" dirty="0" smtClean="0"/>
              <a:t> Session </a:t>
            </a:r>
            <a:r>
              <a:rPr lang="fr-FR" sz="1100" dirty="0"/>
              <a:t>Posters and Pause Café </a:t>
            </a:r>
          </a:p>
          <a:p>
            <a:r>
              <a:rPr lang="fr-FR" sz="1100" i="1" dirty="0"/>
              <a:t>11h30 - 12h00   </a:t>
            </a:r>
            <a:r>
              <a:rPr lang="fr-FR" sz="1100" dirty="0"/>
              <a:t>Projects presentation LBE-</a:t>
            </a:r>
            <a:r>
              <a:rPr lang="fr-FR" sz="1100" dirty="0" err="1"/>
              <a:t>Tamayouz</a:t>
            </a:r>
            <a:endParaRPr lang="fr-FR" sz="1100" i="1" dirty="0"/>
          </a:p>
          <a:p>
            <a:r>
              <a:rPr lang="fr-FR" sz="1100" dirty="0"/>
              <a:t>12h00 - 13h30   Pause Déjeuner</a:t>
            </a:r>
          </a:p>
          <a:p>
            <a:r>
              <a:rPr lang="fr-FR" sz="1100" dirty="0"/>
              <a:t>13h45 - 14h30   </a:t>
            </a:r>
            <a:r>
              <a:rPr lang="fr-FR" sz="1100" dirty="0" err="1"/>
              <a:t>Integration</a:t>
            </a:r>
            <a:r>
              <a:rPr lang="fr-FR" sz="1100" dirty="0"/>
              <a:t> </a:t>
            </a:r>
            <a:r>
              <a:rPr lang="fr-FR" sz="1100" dirty="0" smtClean="0"/>
              <a:t> of </a:t>
            </a:r>
            <a:r>
              <a:rPr lang="fr-FR" sz="1100" dirty="0" err="1" smtClean="0"/>
              <a:t>Disaster</a:t>
            </a:r>
            <a:r>
              <a:rPr lang="fr-FR" sz="1100" dirty="0" smtClean="0"/>
              <a:t> Risk Management  </a:t>
            </a:r>
            <a:r>
              <a:rPr lang="fr-FR" sz="1100" dirty="0" err="1" smtClean="0"/>
              <a:t>into</a:t>
            </a:r>
            <a:r>
              <a:rPr lang="fr-FR" sz="1100" dirty="0" smtClean="0"/>
              <a:t> Territorial </a:t>
            </a:r>
          </a:p>
          <a:p>
            <a:r>
              <a:rPr lang="fr-FR" sz="1100" dirty="0"/>
              <a:t> </a:t>
            </a:r>
            <a:r>
              <a:rPr lang="fr-FR" sz="1100" dirty="0" smtClean="0"/>
              <a:t>                            Planning </a:t>
            </a:r>
            <a:r>
              <a:rPr lang="fr-FR" sz="1100" i="1" dirty="0" smtClean="0"/>
              <a:t>(</a:t>
            </a:r>
            <a:r>
              <a:rPr lang="fr-FR" sz="1100" i="1" dirty="0"/>
              <a:t>Prof. D. Benouar)</a:t>
            </a:r>
          </a:p>
          <a:p>
            <a:r>
              <a:rPr lang="fr-FR" sz="1100" dirty="0"/>
              <a:t>14h45 - </a:t>
            </a:r>
            <a:r>
              <a:rPr lang="fr-FR" sz="1100" dirty="0" smtClean="0"/>
              <a:t>15h30   </a:t>
            </a:r>
            <a:r>
              <a:rPr lang="fr-FR" sz="1100" dirty="0" smtClean="0"/>
              <a:t>Evaluation of </a:t>
            </a:r>
            <a:r>
              <a:rPr lang="fr-FR" sz="1100" dirty="0" err="1" smtClean="0"/>
              <a:t>Risk</a:t>
            </a:r>
            <a:r>
              <a:rPr lang="fr-FR" sz="1100" dirty="0" smtClean="0"/>
              <a:t> Management in the </a:t>
            </a:r>
            <a:r>
              <a:rPr lang="fr-FR" sz="1100" dirty="0" err="1" smtClean="0"/>
              <a:t>Region</a:t>
            </a:r>
            <a:r>
              <a:rPr lang="fr-FR" sz="1100" dirty="0" smtClean="0"/>
              <a:t> of Mitidja        </a:t>
            </a:r>
          </a:p>
          <a:p>
            <a:r>
              <a:rPr lang="fr-FR" sz="1100" dirty="0"/>
              <a:t> </a:t>
            </a:r>
            <a:r>
              <a:rPr lang="fr-FR" sz="1100" dirty="0" smtClean="0"/>
              <a:t>                            </a:t>
            </a:r>
            <a:r>
              <a:rPr lang="fr-FR" sz="1100" dirty="0" smtClean="0"/>
              <a:t>(</a:t>
            </a:r>
            <a:r>
              <a:rPr lang="fr-FR" sz="1100" dirty="0" err="1" smtClean="0"/>
              <a:t>Earthquake</a:t>
            </a:r>
            <a:r>
              <a:rPr lang="fr-FR" sz="1100" dirty="0" smtClean="0"/>
              <a:t> of</a:t>
            </a:r>
            <a:r>
              <a:rPr lang="fr-FR" sz="1100" dirty="0" smtClean="0"/>
              <a:t> </a:t>
            </a:r>
            <a:r>
              <a:rPr lang="fr-FR" sz="1100" dirty="0" err="1" smtClean="0"/>
              <a:t>Boumerdes</a:t>
            </a:r>
            <a:r>
              <a:rPr lang="fr-FR" sz="1100" dirty="0" smtClean="0"/>
              <a:t> 2003) ( </a:t>
            </a:r>
            <a:r>
              <a:rPr lang="fr-FR" sz="1100" i="1" dirty="0"/>
              <a:t>Prof. </a:t>
            </a:r>
            <a:r>
              <a:rPr lang="fr-FR" sz="1100" i="1" dirty="0" smtClean="0"/>
              <a:t>K. Abbas </a:t>
            </a:r>
            <a:r>
              <a:rPr lang="fr-FR" sz="1100" i="1" dirty="0" err="1" smtClean="0"/>
              <a:t>Becheki</a:t>
            </a:r>
            <a:r>
              <a:rPr lang="fr-FR" sz="1100" i="1" dirty="0" smtClean="0"/>
              <a:t> )</a:t>
            </a:r>
            <a:endParaRPr lang="fr-FR" sz="1100" i="1" dirty="0"/>
          </a:p>
          <a:p>
            <a:r>
              <a:rPr lang="fr-FR" sz="1100" dirty="0"/>
              <a:t>15h30 - 16h00   Clôture avec remise des attestations </a:t>
            </a:r>
          </a:p>
        </p:txBody>
      </p:sp>
      <p:sp>
        <p:nvSpPr>
          <p:cNvPr id="19" name="Rectangle 18"/>
          <p:cNvSpPr/>
          <p:nvPr/>
        </p:nvSpPr>
        <p:spPr>
          <a:xfrm>
            <a:off x="31875" y="8195675"/>
            <a:ext cx="4616632" cy="845083"/>
          </a:xfrm>
          <a:prstGeom prst="rect">
            <a:avLst/>
          </a:prstGeom>
        </p:spPr>
        <p:txBody>
          <a:bodyPr wrap="square">
            <a:spAutoFit/>
          </a:bodyPr>
          <a:lstStyle/>
          <a:p>
            <a:pPr algn="ctr"/>
            <a:endParaRPr lang="fr-FR" sz="1050" dirty="0"/>
          </a:p>
        </p:txBody>
      </p:sp>
      <p:sp>
        <p:nvSpPr>
          <p:cNvPr id="11" name="Rectangle 10"/>
          <p:cNvSpPr/>
          <p:nvPr/>
        </p:nvSpPr>
        <p:spPr>
          <a:xfrm>
            <a:off x="31876" y="8054806"/>
            <a:ext cx="4572007" cy="26161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1100" dirty="0"/>
              <a:t>Correspondance : Website : www.lbe.usthb.dz</a:t>
            </a:r>
          </a:p>
        </p:txBody>
      </p:sp>
      <p:pic>
        <p:nvPicPr>
          <p:cNvPr id="14" name="Image 13" descr="C:\Users\Hamza\AppData\Local\Microsoft\Windows\INetCache\Content.Word\Sans titre11.png"/>
          <p:cNvPicPr/>
          <p:nvPr/>
        </p:nvPicPr>
        <p:blipFill>
          <a:blip r:embed="rId5"/>
          <a:srcRect/>
          <a:stretch>
            <a:fillRect/>
          </a:stretch>
        </p:blipFill>
        <p:spPr bwMode="auto">
          <a:xfrm>
            <a:off x="4346" y="8316416"/>
            <a:ext cx="836712" cy="791072"/>
          </a:xfrm>
          <a:prstGeom prst="rect">
            <a:avLst/>
          </a:prstGeom>
          <a:noFill/>
          <a:ln w="9525">
            <a:noFill/>
            <a:miter lim="800000"/>
            <a:headEnd/>
            <a:tailEnd/>
          </a:ln>
        </p:spPr>
      </p:pic>
      <p:sp>
        <p:nvSpPr>
          <p:cNvPr id="15" name="Rectangle 14"/>
          <p:cNvSpPr/>
          <p:nvPr/>
        </p:nvSpPr>
        <p:spPr>
          <a:xfrm>
            <a:off x="3861048" y="8359388"/>
            <a:ext cx="2895600" cy="677108"/>
          </a:xfrm>
          <a:prstGeom prst="rect">
            <a:avLst/>
          </a:prstGeom>
        </p:spPr>
        <p:txBody>
          <a:bodyPr wrap="square">
            <a:spAutoFit/>
          </a:bodyPr>
          <a:lstStyle/>
          <a:p>
            <a:pPr algn="ctr">
              <a:spcAft>
                <a:spcPts val="0"/>
              </a:spcAft>
            </a:pPr>
            <a:r>
              <a:rPr lang="fr-FR" sz="1600" b="1" dirty="0">
                <a:solidFill>
                  <a:schemeClr val="dk1"/>
                </a:solidFill>
              </a:rPr>
              <a:t>SNC DAHMEN et Cie</a:t>
            </a:r>
          </a:p>
          <a:p>
            <a:pPr algn="ctr">
              <a:spcAft>
                <a:spcPts val="0"/>
              </a:spcAft>
            </a:pPr>
            <a:r>
              <a:rPr lang="fr-FR" sz="1100" dirty="0">
                <a:solidFill>
                  <a:schemeClr val="dk1"/>
                </a:solidFill>
              </a:rPr>
              <a:t>Vente Matériels Informatiques et Bureautiques</a:t>
            </a:r>
          </a:p>
          <a:p>
            <a:pPr algn="ctr">
              <a:spcAft>
                <a:spcPts val="0"/>
              </a:spcAft>
            </a:pPr>
            <a:r>
              <a:rPr lang="fr-FR" sz="1100" dirty="0">
                <a:solidFill>
                  <a:schemeClr val="dk1"/>
                </a:solidFill>
              </a:rPr>
              <a:t>493 Rue Sidi </a:t>
            </a:r>
            <a:r>
              <a:rPr lang="fr-FR" sz="1100" dirty="0" err="1">
                <a:solidFill>
                  <a:schemeClr val="dk1"/>
                </a:solidFill>
              </a:rPr>
              <a:t>Okba</a:t>
            </a:r>
            <a:r>
              <a:rPr lang="fr-FR" sz="1100" dirty="0">
                <a:solidFill>
                  <a:schemeClr val="dk1"/>
                </a:solidFill>
              </a:rPr>
              <a:t>, Beau lieu, Oued </a:t>
            </a:r>
            <a:r>
              <a:rPr lang="fr-FR" sz="1100" dirty="0" err="1">
                <a:solidFill>
                  <a:schemeClr val="dk1"/>
                </a:solidFill>
              </a:rPr>
              <a:t>Smar</a:t>
            </a:r>
            <a:endParaRPr lang="fr-FR" sz="1100" dirty="0">
              <a:solidFill>
                <a:schemeClr val="dk1"/>
              </a:solidFill>
            </a:endParaRPr>
          </a:p>
        </p:txBody>
      </p:sp>
      <p:sp>
        <p:nvSpPr>
          <p:cNvPr id="16" name="Rectangle 15"/>
          <p:cNvSpPr/>
          <p:nvPr/>
        </p:nvSpPr>
        <p:spPr>
          <a:xfrm>
            <a:off x="92365" y="8436332"/>
            <a:ext cx="2904587" cy="600164"/>
          </a:xfrm>
          <a:prstGeom prst="rect">
            <a:avLst/>
          </a:prstGeom>
        </p:spPr>
        <p:txBody>
          <a:bodyPr wrap="square">
            <a:spAutoFit/>
          </a:bodyPr>
          <a:lstStyle/>
          <a:p>
            <a:pPr algn="ctr">
              <a:spcAft>
                <a:spcPts val="0"/>
              </a:spcAft>
              <a:tabLst>
                <a:tab pos="449580" algn="l"/>
              </a:tabLst>
            </a:pPr>
            <a:r>
              <a:rPr lang="en-US" sz="1100" dirty="0" smtClean="0">
                <a:solidFill>
                  <a:schemeClr val="dk1"/>
                </a:solidFill>
              </a:rPr>
              <a:t>                Lot </a:t>
            </a:r>
            <a:r>
              <a:rPr lang="en-US" sz="1100" dirty="0">
                <a:solidFill>
                  <a:schemeClr val="dk1"/>
                </a:solidFill>
              </a:rPr>
              <a:t>31, local N°01, Pins </a:t>
            </a:r>
            <a:r>
              <a:rPr lang="en-US" sz="1100" dirty="0" smtClean="0">
                <a:solidFill>
                  <a:schemeClr val="dk1"/>
                </a:solidFill>
              </a:rPr>
              <a:t>Maritimes,        </a:t>
            </a:r>
            <a:r>
              <a:rPr lang="fr-FR" sz="1100" dirty="0" err="1" smtClean="0">
                <a:solidFill>
                  <a:schemeClr val="dk1"/>
                </a:solidFill>
              </a:rPr>
              <a:t>Mohammadia</a:t>
            </a:r>
            <a:r>
              <a:rPr lang="fr-FR" sz="1100" dirty="0">
                <a:solidFill>
                  <a:schemeClr val="dk1"/>
                </a:solidFill>
              </a:rPr>
              <a:t>, Alger</a:t>
            </a:r>
          </a:p>
          <a:p>
            <a:pPr algn="ctr">
              <a:spcAft>
                <a:spcPts val="0"/>
              </a:spcAft>
              <a:tabLst>
                <a:tab pos="449580" algn="l"/>
              </a:tabLst>
            </a:pPr>
            <a:r>
              <a:rPr lang="fr-FR" sz="1100" dirty="0" smtClean="0">
                <a:solidFill>
                  <a:schemeClr val="dk1"/>
                </a:solidFill>
              </a:rPr>
              <a:t>       Mail </a:t>
            </a:r>
            <a:r>
              <a:rPr lang="fr-FR" sz="1100" dirty="0">
                <a:solidFill>
                  <a:schemeClr val="dk1"/>
                </a:solidFill>
              </a:rPr>
              <a:t>: Contact@azrea-dz.com</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566</Words>
  <Application>Microsoft Office PowerPoint</Application>
  <PresentationFormat>Affichage à l'écran (4:3)</PresentationFormat>
  <Paragraphs>77</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Times New Roman</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Utilisateur Windows</cp:lastModifiedBy>
  <cp:revision>96</cp:revision>
  <cp:lastPrinted>2023-05-04T09:06:52Z</cp:lastPrinted>
  <dcterms:created xsi:type="dcterms:W3CDTF">2023-04-23T07:45:44Z</dcterms:created>
  <dcterms:modified xsi:type="dcterms:W3CDTF">2023-05-08T09:23:03Z</dcterms:modified>
</cp:coreProperties>
</file>